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19"/>
  </p:notesMasterIdLst>
  <p:sldIdLst>
    <p:sldId id="256" r:id="rId2"/>
    <p:sldId id="260" r:id="rId3"/>
    <p:sldId id="257" r:id="rId4"/>
    <p:sldId id="266" r:id="rId5"/>
    <p:sldId id="261" r:id="rId6"/>
    <p:sldId id="271" r:id="rId7"/>
    <p:sldId id="272" r:id="rId8"/>
    <p:sldId id="267" r:id="rId9"/>
    <p:sldId id="268" r:id="rId10"/>
    <p:sldId id="269" r:id="rId11"/>
    <p:sldId id="273" r:id="rId12"/>
    <p:sldId id="270" r:id="rId13"/>
    <p:sldId id="276" r:id="rId14"/>
    <p:sldId id="277" r:id="rId15"/>
    <p:sldId id="275" r:id="rId16"/>
    <p:sldId id="278" r:id="rId17"/>
    <p:sldId id="274"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852" autoAdjust="0"/>
    <p:restoredTop sz="94660"/>
  </p:normalViewPr>
  <p:slideViewPr>
    <p:cSldViewPr>
      <p:cViewPr varScale="1">
        <p:scale>
          <a:sx n="70" d="100"/>
          <a:sy n="70" d="100"/>
        </p:scale>
        <p:origin x="137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EECDBD6-5ACF-413B-95E2-C7390D53FD7A}" type="datetimeFigureOut">
              <a:rPr lang="en-US" smtClean="0"/>
              <a:t>12/29/2017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A9DE8B-F5C9-46EE-92E3-221475577325}" type="slidenum">
              <a:rPr lang="en-US" smtClean="0"/>
              <a:t>‹#›</a:t>
            </a:fld>
            <a:endParaRPr lang="en-US"/>
          </a:p>
        </p:txBody>
      </p:sp>
    </p:spTree>
    <p:extLst>
      <p:ext uri="{BB962C8B-B14F-4D97-AF65-F5344CB8AC3E}">
        <p14:creationId xmlns:p14="http://schemas.microsoft.com/office/powerpoint/2010/main" val="91547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9DE8B-F5C9-46EE-92E3-221475577325}"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127837569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9DE8B-F5C9-46EE-92E3-22147557732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30064940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9DE8B-F5C9-46EE-92E3-221475577325}" type="slidenum">
              <a:rPr lang="en-US" smtClean="0">
                <a:solidFill>
                  <a:prstClr val="black"/>
                </a:solidFill>
              </a:rPr>
              <a:pPr/>
              <a:t>8</a:t>
            </a:fld>
            <a:endParaRPr lang="en-US">
              <a:solidFill>
                <a:prstClr val="black"/>
              </a:solidFill>
            </a:endParaRPr>
          </a:p>
        </p:txBody>
      </p:sp>
    </p:spTree>
    <p:extLst>
      <p:ext uri="{BB962C8B-B14F-4D97-AF65-F5344CB8AC3E}">
        <p14:creationId xmlns:p14="http://schemas.microsoft.com/office/powerpoint/2010/main" val="12783756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9DE8B-F5C9-46EE-92E3-221475577325}" type="slidenum">
              <a:rPr lang="en-US" smtClean="0">
                <a:solidFill>
                  <a:prstClr val="black"/>
                </a:solidFill>
              </a:rPr>
              <a:pPr/>
              <a:t>9</a:t>
            </a:fld>
            <a:endParaRPr lang="en-US">
              <a:solidFill>
                <a:prstClr val="black"/>
              </a:solidFill>
            </a:endParaRPr>
          </a:p>
        </p:txBody>
      </p:sp>
    </p:spTree>
    <p:extLst>
      <p:ext uri="{BB962C8B-B14F-4D97-AF65-F5344CB8AC3E}">
        <p14:creationId xmlns:p14="http://schemas.microsoft.com/office/powerpoint/2010/main" val="12783756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9DE8B-F5C9-46EE-92E3-221475577325}" type="slidenum">
              <a:rPr lang="en-US" smtClean="0">
                <a:solidFill>
                  <a:prstClr val="black"/>
                </a:solidFill>
              </a:rPr>
              <a:pPr/>
              <a:t>10</a:t>
            </a:fld>
            <a:endParaRPr lang="en-US">
              <a:solidFill>
                <a:prstClr val="black"/>
              </a:solidFill>
            </a:endParaRPr>
          </a:p>
        </p:txBody>
      </p:sp>
    </p:spTree>
    <p:extLst>
      <p:ext uri="{BB962C8B-B14F-4D97-AF65-F5344CB8AC3E}">
        <p14:creationId xmlns:p14="http://schemas.microsoft.com/office/powerpoint/2010/main" val="12783756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9DE8B-F5C9-46EE-92E3-221475577325}"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27837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9DE8B-F5C9-46EE-92E3-221475577325}" type="slidenum">
              <a:rPr lang="en-US" smtClean="0">
                <a:solidFill>
                  <a:prstClr val="black"/>
                </a:solidFill>
              </a:rPr>
              <a:pPr/>
              <a:t>13</a:t>
            </a:fld>
            <a:endParaRPr lang="en-US">
              <a:solidFill>
                <a:prstClr val="black"/>
              </a:solidFill>
            </a:endParaRPr>
          </a:p>
        </p:txBody>
      </p:sp>
    </p:spTree>
    <p:extLst>
      <p:ext uri="{BB962C8B-B14F-4D97-AF65-F5344CB8AC3E}">
        <p14:creationId xmlns:p14="http://schemas.microsoft.com/office/powerpoint/2010/main" val="1083992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9DE8B-F5C9-46EE-92E3-22147557732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3564915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9DE8B-F5C9-46EE-92E3-22147557732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7121577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5A9DE8B-F5C9-46EE-92E3-22147557732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11721598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ounded Rectangle 9"/>
          <p:cNvSpPr/>
          <p:nvPr/>
        </p:nvSpPr>
        <p:spPr>
          <a:xfrm rot="20707748">
            <a:off x="-617539" y="-652551"/>
            <a:ext cx="6664606" cy="3942692"/>
          </a:xfrm>
          <a:custGeom>
            <a:avLst/>
            <a:gdLst/>
            <a:ahLst/>
            <a:cxnLst/>
            <a:rect l="l" t="t" r="r" b="b"/>
            <a:pathLst>
              <a:path w="6664606" h="3942692">
                <a:moveTo>
                  <a:pt x="1046923" y="0"/>
                </a:moveTo>
                <a:lnTo>
                  <a:pt x="6664606" y="1491692"/>
                </a:lnTo>
                <a:lnTo>
                  <a:pt x="6664606" y="3860602"/>
                </a:lnTo>
                <a:cubicBezTo>
                  <a:pt x="6664606" y="3905939"/>
                  <a:pt x="6627853" y="3942692"/>
                  <a:pt x="6582516" y="3942692"/>
                </a:cubicBezTo>
                <a:lnTo>
                  <a:pt x="0" y="3942692"/>
                </a:lnTo>
                <a:close/>
              </a:path>
            </a:pathLst>
          </a:custGeom>
          <a:solidFill>
            <a:schemeClr val="bg1">
              <a:alpha val="2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rot="20707748">
            <a:off x="6168153" y="-441831"/>
            <a:ext cx="3126510" cy="2426476"/>
          </a:xfrm>
          <a:custGeom>
            <a:avLst/>
            <a:gdLst/>
            <a:ahLst/>
            <a:cxnLst/>
            <a:rect l="l" t="t" r="r" b="b"/>
            <a:pathLst>
              <a:path w="3126510" h="2426476">
                <a:moveTo>
                  <a:pt x="0" y="0"/>
                </a:moveTo>
                <a:lnTo>
                  <a:pt x="3126510" y="830198"/>
                </a:lnTo>
                <a:lnTo>
                  <a:pt x="2702642" y="2426476"/>
                </a:lnTo>
                <a:lnTo>
                  <a:pt x="82091" y="2426476"/>
                </a:lnTo>
                <a:cubicBezTo>
                  <a:pt x="36754" y="2426475"/>
                  <a:pt x="1" y="2389722"/>
                  <a:pt x="1" y="2344385"/>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rot="20707748">
            <a:off x="7144098" y="2001564"/>
            <a:ext cx="2679455" cy="4946037"/>
          </a:xfrm>
          <a:custGeom>
            <a:avLst/>
            <a:gdLst/>
            <a:ahLst/>
            <a:cxnLst/>
            <a:rect l="l" t="t" r="r" b="b"/>
            <a:pathLst>
              <a:path w="2679455" h="4946037">
                <a:moveTo>
                  <a:pt x="2679455" y="0"/>
                </a:moveTo>
                <a:lnTo>
                  <a:pt x="1366108" y="4946037"/>
                </a:lnTo>
                <a:lnTo>
                  <a:pt x="0" y="4583288"/>
                </a:lnTo>
                <a:lnTo>
                  <a:pt x="0" y="82090"/>
                </a:lnTo>
                <a:cubicBezTo>
                  <a:pt x="0" y="36753"/>
                  <a:pt x="36753" y="0"/>
                  <a:pt x="82090" y="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ounded Rectangle 8"/>
          <p:cNvSpPr/>
          <p:nvPr/>
        </p:nvSpPr>
        <p:spPr>
          <a:xfrm rot="20707748">
            <a:off x="-205621" y="3323292"/>
            <a:ext cx="7378073" cy="4557796"/>
          </a:xfrm>
          <a:custGeom>
            <a:avLst/>
            <a:gdLst/>
            <a:ahLst/>
            <a:cxnLst/>
            <a:rect l="l" t="t" r="r" b="b"/>
            <a:pathLst>
              <a:path w="7378073" h="4557796">
                <a:moveTo>
                  <a:pt x="7327936" y="6451"/>
                </a:moveTo>
                <a:cubicBezTo>
                  <a:pt x="7357400" y="18913"/>
                  <a:pt x="7378073" y="48087"/>
                  <a:pt x="7378073" y="82090"/>
                </a:cubicBezTo>
                <a:lnTo>
                  <a:pt x="7378073" y="4557796"/>
                </a:lnTo>
                <a:lnTo>
                  <a:pt x="0" y="2598658"/>
                </a:lnTo>
                <a:lnTo>
                  <a:pt x="690034" y="0"/>
                </a:lnTo>
                <a:lnTo>
                  <a:pt x="7295983" y="0"/>
                </a:lnTo>
                <a:cubicBezTo>
                  <a:pt x="7307317" y="0"/>
                  <a:pt x="7318115" y="2297"/>
                  <a:pt x="7327936"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900000">
            <a:off x="547834" y="3632676"/>
            <a:ext cx="5985159" cy="1606102"/>
          </a:xfrm>
        </p:spPr>
        <p:txBody>
          <a:bodyPr>
            <a:normAutofit/>
          </a:bodyPr>
          <a:lstStyle>
            <a:lvl1pPr>
              <a:lnSpc>
                <a:spcPts val="6000"/>
              </a:lnSpc>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rot="-900000">
            <a:off x="2201145" y="5027230"/>
            <a:ext cx="4655297" cy="1128495"/>
          </a:xfrm>
        </p:spPr>
        <p:txBody>
          <a:bodyPr>
            <a:normAutofit/>
          </a:bodyPr>
          <a:lstStyle>
            <a:lvl1pPr marL="0" indent="0" algn="r">
              <a:buNone/>
              <a:defRPr sz="24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rot="-900000">
            <a:off x="6741465" y="2313285"/>
            <a:ext cx="1524000" cy="365125"/>
          </a:xfrm>
        </p:spPr>
        <p:txBody>
          <a:bodyPr/>
          <a:lstStyle>
            <a:lvl1pPr algn="l">
              <a:defRPr sz="1800">
                <a:solidFill>
                  <a:schemeClr val="tx1"/>
                </a:solidFill>
              </a:defRPr>
            </a:lvl1pPr>
          </a:lstStyle>
          <a:p>
            <a:fld id="{6BEB0F09-4379-4010-BB46-DCEC032BD8B9}" type="datetime1">
              <a:rPr lang="en-US" smtClean="0"/>
              <a:t>12/29/2017</a:t>
            </a:fld>
            <a:endParaRPr lang="en-US"/>
          </a:p>
        </p:txBody>
      </p:sp>
      <p:sp>
        <p:nvSpPr>
          <p:cNvPr id="5" name="Footer Placeholder 4"/>
          <p:cNvSpPr>
            <a:spLocks noGrp="1"/>
          </p:cNvSpPr>
          <p:nvPr>
            <p:ph type="ftr" sz="quarter" idx="11"/>
          </p:nvPr>
        </p:nvSpPr>
        <p:spPr>
          <a:xfrm rot="-900000">
            <a:off x="6551292" y="1528629"/>
            <a:ext cx="2465987" cy="365125"/>
          </a:xfrm>
        </p:spPr>
        <p:txBody>
          <a:bodyPr/>
          <a:lstStyle>
            <a:lvl1pPr>
              <a:defRPr>
                <a:solidFill>
                  <a:schemeClr val="tx1"/>
                </a:solidFill>
              </a:defRPr>
            </a:lvl1pPr>
          </a:lstStyle>
          <a:p>
            <a:r>
              <a:rPr lang="en-US" smtClean="0"/>
              <a:t>Training Advisory Board </a:t>
            </a:r>
            <a:endParaRPr lang="en-US"/>
          </a:p>
        </p:txBody>
      </p:sp>
      <p:sp>
        <p:nvSpPr>
          <p:cNvPr id="6" name="Slide Number Placeholder 5"/>
          <p:cNvSpPr>
            <a:spLocks noGrp="1"/>
          </p:cNvSpPr>
          <p:nvPr>
            <p:ph type="sldNum" sz="quarter" idx="12"/>
          </p:nvPr>
        </p:nvSpPr>
        <p:spPr>
          <a:xfrm rot="-900000">
            <a:off x="6451719" y="1162062"/>
            <a:ext cx="2133600" cy="421038"/>
          </a:xfrm>
        </p:spPr>
        <p:txBody>
          <a:bodyPr anchor="ctr"/>
          <a:lstStyle>
            <a:lvl1pPr algn="l">
              <a:defRPr sz="2400">
                <a:solidFill>
                  <a:schemeClr val="tx1"/>
                </a:solidFill>
              </a:defRPr>
            </a:lvl1pPr>
          </a:lstStyle>
          <a:p>
            <a:fld id="{1A8A8C8F-6115-414E-8E7D-E67C64FEE95F}"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2" name="Rounded Rectangle 11"/>
          <p:cNvSpPr/>
          <p:nvPr/>
        </p:nvSpPr>
        <p:spPr>
          <a:xfrm rot="20707748">
            <a:off x="-895918" y="-766298"/>
            <a:ext cx="8332816" cy="5894380"/>
          </a:xfrm>
          <a:custGeom>
            <a:avLst/>
            <a:gdLst/>
            <a:ahLst/>
            <a:cxnLst/>
            <a:rect l="l" t="t" r="r" b="b"/>
            <a:pathLst>
              <a:path w="8332816" h="5894380">
                <a:moveTo>
                  <a:pt x="1565164" y="0"/>
                </a:moveTo>
                <a:lnTo>
                  <a:pt x="8332816" y="1797049"/>
                </a:lnTo>
                <a:lnTo>
                  <a:pt x="8332816" y="5812290"/>
                </a:lnTo>
                <a:cubicBezTo>
                  <a:pt x="8332816" y="5857627"/>
                  <a:pt x="8296063" y="5894380"/>
                  <a:pt x="8250726" y="5894380"/>
                </a:cubicBezTo>
                <a:lnTo>
                  <a:pt x="0" y="5894380"/>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64746" y="5089618"/>
            <a:ext cx="8528044" cy="2911464"/>
          </a:xfrm>
          <a:custGeom>
            <a:avLst/>
            <a:gdLst/>
            <a:ahLst/>
            <a:cxnLst/>
            <a:rect l="l" t="t" r="r" b="b"/>
            <a:pathLst>
              <a:path w="8528044" h="2911464">
                <a:moveTo>
                  <a:pt x="8477907" y="6451"/>
                </a:moveTo>
                <a:cubicBezTo>
                  <a:pt x="8507371" y="18913"/>
                  <a:pt x="8528044" y="48087"/>
                  <a:pt x="8528044" y="82090"/>
                </a:cubicBezTo>
                <a:lnTo>
                  <a:pt x="8528044" y="2911464"/>
                </a:lnTo>
                <a:lnTo>
                  <a:pt x="0" y="646970"/>
                </a:lnTo>
                <a:lnTo>
                  <a:pt x="171794" y="0"/>
                </a:lnTo>
                <a:lnTo>
                  <a:pt x="8445954" y="0"/>
                </a:lnTo>
                <a:cubicBezTo>
                  <a:pt x="8457288" y="0"/>
                  <a:pt x="8468086" y="2297"/>
                  <a:pt x="847790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8533928" y="3839503"/>
            <a:ext cx="1011244" cy="2994350"/>
          </a:xfrm>
          <a:custGeom>
            <a:avLst/>
            <a:gdLst/>
            <a:ahLst/>
            <a:cxnLst/>
            <a:rect l="l" t="t" r="r" b="b"/>
            <a:pathLst>
              <a:path w="1011244" h="2994350">
                <a:moveTo>
                  <a:pt x="1011244" y="0"/>
                </a:moveTo>
                <a:lnTo>
                  <a:pt x="216140" y="2994350"/>
                </a:lnTo>
                <a:lnTo>
                  <a:pt x="0" y="2936957"/>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588490" y="-321837"/>
            <a:ext cx="1976541" cy="4072806"/>
          </a:xfrm>
          <a:custGeom>
            <a:avLst/>
            <a:gdLst/>
            <a:ahLst/>
            <a:cxnLst/>
            <a:rect l="l" t="t" r="r" b="b"/>
            <a:pathLst>
              <a:path w="1976541" h="4072806">
                <a:moveTo>
                  <a:pt x="0" y="0"/>
                </a:moveTo>
                <a:lnTo>
                  <a:pt x="1976541" y="524841"/>
                </a:lnTo>
                <a:lnTo>
                  <a:pt x="1034432" y="4072806"/>
                </a:lnTo>
                <a:lnTo>
                  <a:pt x="82090" y="4072806"/>
                </a:lnTo>
                <a:cubicBezTo>
                  <a:pt x="36753" y="4072806"/>
                  <a:pt x="0" y="4036053"/>
                  <a:pt x="0" y="399071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3183882" y="4760430"/>
            <a:ext cx="5004753" cy="1299542"/>
          </a:xfrm>
        </p:spPr>
        <p:txBody>
          <a:bodyPr anchor="t"/>
          <a:lstStyle/>
          <a:p>
            <a:r>
              <a:rPr lang="en-US" smtClean="0"/>
              <a:t>Click to edit Master title style</a:t>
            </a:r>
            <a:endParaRPr lang="en-US"/>
          </a:p>
        </p:txBody>
      </p:sp>
      <p:sp>
        <p:nvSpPr>
          <p:cNvPr id="3" name="Vertical Text Placeholder 2"/>
          <p:cNvSpPr>
            <a:spLocks noGrp="1"/>
          </p:cNvSpPr>
          <p:nvPr>
            <p:ph type="body" orient="vert" idx="1"/>
          </p:nvPr>
        </p:nvSpPr>
        <p:spPr>
          <a:xfrm rot="-900000">
            <a:off x="781854" y="984581"/>
            <a:ext cx="6581279" cy="3604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rot="-900000">
            <a:off x="6996405" y="6238502"/>
            <a:ext cx="1524000" cy="365125"/>
          </a:xfrm>
        </p:spPr>
        <p:txBody>
          <a:bodyPr/>
          <a:lstStyle/>
          <a:p>
            <a:fld id="{BF768C12-BC2F-4C4E-990F-105D2ED5D691}" type="datetime1">
              <a:rPr lang="en-US" smtClean="0"/>
              <a:t>12/29/2017</a:t>
            </a:fld>
            <a:endParaRPr lang="en-US"/>
          </a:p>
        </p:txBody>
      </p:sp>
      <p:sp>
        <p:nvSpPr>
          <p:cNvPr id="5" name="Footer Placeholder 4"/>
          <p:cNvSpPr>
            <a:spLocks noGrp="1"/>
          </p:cNvSpPr>
          <p:nvPr>
            <p:ph type="ftr" sz="quarter" idx="11"/>
          </p:nvPr>
        </p:nvSpPr>
        <p:spPr>
          <a:xfrm rot="-900000">
            <a:off x="5321849" y="6094794"/>
            <a:ext cx="3124200" cy="365125"/>
          </a:xfrm>
        </p:spPr>
        <p:txBody>
          <a:bodyPr/>
          <a:lstStyle>
            <a:lvl1pPr algn="r">
              <a:defRPr/>
            </a:lvl1pPr>
          </a:lstStyle>
          <a:p>
            <a:r>
              <a:rPr lang="en-US" smtClean="0"/>
              <a:t>Training Advisory Board </a:t>
            </a:r>
            <a:endParaRPr lang="en-US"/>
          </a:p>
        </p:txBody>
      </p:sp>
      <p:sp>
        <p:nvSpPr>
          <p:cNvPr id="6" name="Slide Number Placeholder 5"/>
          <p:cNvSpPr>
            <a:spLocks noGrp="1"/>
          </p:cNvSpPr>
          <p:nvPr>
            <p:ph type="sldNum" sz="quarter" idx="12"/>
          </p:nvPr>
        </p:nvSpPr>
        <p:spPr>
          <a:xfrm rot="-900000">
            <a:off x="8182730" y="3246937"/>
            <a:ext cx="907445" cy="365125"/>
          </a:xfrm>
        </p:spPr>
        <p:txBody>
          <a:bodyPr/>
          <a:lstStyle>
            <a:lvl1pPr algn="l">
              <a:defRPr/>
            </a:lvl1pPr>
          </a:lstStyle>
          <a:p>
            <a:fld id="{1A8A8C8F-6115-414E-8E7D-E67C64FEE95F}"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Rounded Rectangle 11"/>
          <p:cNvSpPr/>
          <p:nvPr/>
        </p:nvSpPr>
        <p:spPr>
          <a:xfrm rot="20707748">
            <a:off x="-882907" y="-626065"/>
            <a:ext cx="7440156" cy="7347127"/>
          </a:xfrm>
          <a:custGeom>
            <a:avLst/>
            <a:gdLst/>
            <a:ahLst/>
            <a:cxnLst/>
            <a:rect l="l" t="t" r="r" b="b"/>
            <a:pathLst>
              <a:path w="7440156" h="7347127">
                <a:moveTo>
                  <a:pt x="1760047" y="0"/>
                </a:moveTo>
                <a:lnTo>
                  <a:pt x="7440156" y="1508269"/>
                </a:lnTo>
                <a:lnTo>
                  <a:pt x="7440156" y="7265037"/>
                </a:lnTo>
                <a:cubicBezTo>
                  <a:pt x="7440156" y="7310374"/>
                  <a:pt x="7403403" y="7347127"/>
                  <a:pt x="7358066" y="7347127"/>
                </a:cubicBezTo>
                <a:lnTo>
                  <a:pt x="2707078" y="7347127"/>
                </a:lnTo>
                <a:lnTo>
                  <a:pt x="0" y="6628304"/>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20707748">
            <a:off x="3227235" y="6274264"/>
            <a:ext cx="4396677" cy="1167472"/>
          </a:xfrm>
          <a:custGeom>
            <a:avLst/>
            <a:gdLst/>
            <a:ahLst/>
            <a:cxnLst/>
            <a:rect l="l" t="t" r="r" b="b"/>
            <a:pathLst>
              <a:path w="4396677" h="1167472">
                <a:moveTo>
                  <a:pt x="4346539" y="6451"/>
                </a:moveTo>
                <a:cubicBezTo>
                  <a:pt x="4376003" y="18913"/>
                  <a:pt x="4396677" y="48087"/>
                  <a:pt x="4396677" y="82090"/>
                </a:cubicBezTo>
                <a:lnTo>
                  <a:pt x="4396677" y="1167472"/>
                </a:lnTo>
                <a:lnTo>
                  <a:pt x="0" y="0"/>
                </a:lnTo>
                <a:lnTo>
                  <a:pt x="4314586" y="0"/>
                </a:lnTo>
                <a:cubicBezTo>
                  <a:pt x="4325920" y="0"/>
                  <a:pt x="4336718" y="2297"/>
                  <a:pt x="4346539"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7659524" y="5459724"/>
            <a:ext cx="1710569" cy="1538689"/>
          </a:xfrm>
          <a:custGeom>
            <a:avLst/>
            <a:gdLst/>
            <a:ahLst/>
            <a:cxnLst/>
            <a:rect l="l" t="t" r="r" b="b"/>
            <a:pathLst>
              <a:path w="1710569" h="1538689">
                <a:moveTo>
                  <a:pt x="1710569" y="1"/>
                </a:moveTo>
                <a:lnTo>
                  <a:pt x="1301993" y="1538689"/>
                </a:lnTo>
                <a:lnTo>
                  <a:pt x="0" y="1192965"/>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6666426" y="-490731"/>
            <a:ext cx="3065776" cy="5811871"/>
          </a:xfrm>
          <a:custGeom>
            <a:avLst/>
            <a:gdLst/>
            <a:ahLst/>
            <a:cxnLst/>
            <a:rect l="l" t="t" r="r" b="b"/>
            <a:pathLst>
              <a:path w="3065776" h="5811871">
                <a:moveTo>
                  <a:pt x="0" y="0"/>
                </a:moveTo>
                <a:lnTo>
                  <a:pt x="3065776" y="814071"/>
                </a:lnTo>
                <a:lnTo>
                  <a:pt x="1738684" y="5811871"/>
                </a:lnTo>
                <a:lnTo>
                  <a:pt x="82090" y="5811871"/>
                </a:lnTo>
                <a:cubicBezTo>
                  <a:pt x="36753" y="5811871"/>
                  <a:pt x="0" y="5775118"/>
                  <a:pt x="0" y="572978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p:cNvSpPr>
            <a:spLocks noGrp="1"/>
          </p:cNvSpPr>
          <p:nvPr>
            <p:ph type="title" orient="vert"/>
          </p:nvPr>
        </p:nvSpPr>
        <p:spPr>
          <a:xfrm rot="-900000">
            <a:off x="6793335" y="511413"/>
            <a:ext cx="1435608" cy="481888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rot="-900000">
            <a:off x="967762" y="1075673"/>
            <a:ext cx="5398955" cy="508826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7754112" y="5888736"/>
            <a:ext cx="1243584" cy="365125"/>
          </a:xfrm>
        </p:spPr>
        <p:txBody>
          <a:bodyPr/>
          <a:lstStyle>
            <a:lvl1pPr algn="l">
              <a:defRPr/>
            </a:lvl1pPr>
          </a:lstStyle>
          <a:p>
            <a:fld id="{C6055077-FC3B-4807-A8EF-9E1652658815}" type="datetime1">
              <a:rPr lang="en-US" smtClean="0"/>
              <a:t>12/29/2017</a:t>
            </a:fld>
            <a:endParaRPr lang="en-US"/>
          </a:p>
        </p:txBody>
      </p:sp>
      <p:sp>
        <p:nvSpPr>
          <p:cNvPr id="5" name="Footer Placeholder 4"/>
          <p:cNvSpPr>
            <a:spLocks noGrp="1"/>
          </p:cNvSpPr>
          <p:nvPr>
            <p:ph type="ftr" sz="quarter" idx="11"/>
          </p:nvPr>
        </p:nvSpPr>
        <p:spPr>
          <a:xfrm rot="-900000">
            <a:off x="4997808" y="6188244"/>
            <a:ext cx="2380306" cy="365125"/>
          </a:xfrm>
        </p:spPr>
        <p:txBody>
          <a:bodyPr/>
          <a:lstStyle>
            <a:lvl1pPr algn="r">
              <a:defRPr/>
            </a:lvl1pPr>
          </a:lstStyle>
          <a:p>
            <a:r>
              <a:rPr lang="en-US" smtClean="0"/>
              <a:t>Training Advisory Board </a:t>
            </a:r>
            <a:endParaRPr lang="en-US"/>
          </a:p>
        </p:txBody>
      </p:sp>
      <p:sp>
        <p:nvSpPr>
          <p:cNvPr id="6" name="Slide Number Placeholder 5"/>
          <p:cNvSpPr>
            <a:spLocks noGrp="1"/>
          </p:cNvSpPr>
          <p:nvPr>
            <p:ph type="sldNum" sz="quarter" idx="12"/>
          </p:nvPr>
        </p:nvSpPr>
        <p:spPr>
          <a:xfrm rot="-900000">
            <a:off x="7690104" y="5641848"/>
            <a:ext cx="1243584" cy="365125"/>
          </a:xfrm>
        </p:spPr>
        <p:txBody>
          <a:bodyPr/>
          <a:lstStyle>
            <a:lvl1pPr algn="l">
              <a:defRPr/>
            </a:lvl1pPr>
          </a:lstStyle>
          <a:p>
            <a:fld id="{1A8A8C8F-6115-414E-8E7D-E67C64FEE95F}"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ounded Rectangle 8"/>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3894" y="2921988"/>
            <a:ext cx="5064953" cy="1695631"/>
          </a:xfrm>
        </p:spPr>
        <p:txBody>
          <a:bodyPr/>
          <a:lstStyle/>
          <a:p>
            <a:r>
              <a:rPr lang="en-US" smtClean="0"/>
              <a:t>Click to edit Master title style</a:t>
            </a:r>
            <a:endParaRPr lang="en-US"/>
          </a:p>
        </p:txBody>
      </p:sp>
      <p:sp>
        <p:nvSpPr>
          <p:cNvPr id="3" name="Content Placeholder 2"/>
          <p:cNvSpPr>
            <a:spLocks noGrp="1"/>
          </p:cNvSpPr>
          <p:nvPr>
            <p:ph idx="1"/>
          </p:nvPr>
        </p:nvSpPr>
        <p:spPr>
          <a:xfrm rot="900000">
            <a:off x="3479028" y="959716"/>
            <a:ext cx="4658735" cy="5077623"/>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rot="900000">
            <a:off x="1690988" y="608314"/>
            <a:ext cx="1789355" cy="365125"/>
          </a:xfrm>
        </p:spPr>
        <p:txBody>
          <a:bodyPr/>
          <a:lstStyle/>
          <a:p>
            <a:fld id="{4A47462F-51AE-4657-88D3-49DEA2C9D808}" type="datetime1">
              <a:rPr lang="en-US" smtClean="0"/>
              <a:t>12/29/2017</a:t>
            </a:fld>
            <a:endParaRPr lang="en-US"/>
          </a:p>
        </p:txBody>
      </p:sp>
      <p:sp>
        <p:nvSpPr>
          <p:cNvPr id="5" name="Footer Placeholder 4"/>
          <p:cNvSpPr>
            <a:spLocks noGrp="1"/>
          </p:cNvSpPr>
          <p:nvPr>
            <p:ph type="ftr" sz="quarter" idx="11"/>
          </p:nvPr>
        </p:nvSpPr>
        <p:spPr>
          <a:xfrm rot="900000">
            <a:off x="3103620" y="6177546"/>
            <a:ext cx="2392237" cy="365125"/>
          </a:xfrm>
        </p:spPr>
        <p:txBody>
          <a:bodyPr/>
          <a:lstStyle/>
          <a:p>
            <a:r>
              <a:rPr lang="en-US" smtClean="0"/>
              <a:t>Training Advisory Board </a:t>
            </a:r>
            <a:endParaRPr lang="en-US"/>
          </a:p>
        </p:txBody>
      </p:sp>
      <p:sp>
        <p:nvSpPr>
          <p:cNvPr id="6" name="Slide Number Placeholder 5"/>
          <p:cNvSpPr>
            <a:spLocks noGrp="1"/>
          </p:cNvSpPr>
          <p:nvPr>
            <p:ph type="sldNum" sz="quarter" idx="12"/>
          </p:nvPr>
        </p:nvSpPr>
        <p:spPr>
          <a:xfrm rot="900000">
            <a:off x="1265370" y="300797"/>
            <a:ext cx="2287319" cy="365125"/>
          </a:xfrm>
        </p:spPr>
        <p:txBody>
          <a:bodyPr/>
          <a:lstStyle/>
          <a:p>
            <a:fld id="{1A8A8C8F-6115-414E-8E7D-E67C64FEE95F}"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7" name="Rounded Rectangle 16"/>
          <p:cNvSpPr/>
          <p:nvPr/>
        </p:nvSpPr>
        <p:spPr>
          <a:xfrm rot="900000">
            <a:off x="-57216" y="-1017685"/>
            <a:ext cx="7411427" cy="3438177"/>
          </a:xfrm>
          <a:custGeom>
            <a:avLst/>
            <a:gdLst/>
            <a:ahLst/>
            <a:cxnLst/>
            <a:rect l="l" t="t" r="r" b="b"/>
            <a:pathLst>
              <a:path w="7411427" h="3438177">
                <a:moveTo>
                  <a:pt x="0" y="1985886"/>
                </a:moveTo>
                <a:lnTo>
                  <a:pt x="7411427" y="0"/>
                </a:lnTo>
                <a:lnTo>
                  <a:pt x="7411427" y="3356087"/>
                </a:lnTo>
                <a:cubicBezTo>
                  <a:pt x="7411427" y="3401424"/>
                  <a:pt x="7374674" y="3438177"/>
                  <a:pt x="7329337" y="3438177"/>
                </a:cubicBezTo>
                <a:lnTo>
                  <a:pt x="389140" y="3438177"/>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776641" y="2417820"/>
            <a:ext cx="6998365" cy="5080081"/>
          </a:xfrm>
          <a:custGeom>
            <a:avLst/>
            <a:gdLst/>
            <a:ahLst/>
            <a:cxnLst/>
            <a:rect l="l" t="t" r="r" b="b"/>
            <a:pathLst>
              <a:path w="6998365" h="5080081">
                <a:moveTo>
                  <a:pt x="0" y="0"/>
                </a:moveTo>
                <a:lnTo>
                  <a:pt x="6916275" y="0"/>
                </a:lnTo>
                <a:cubicBezTo>
                  <a:pt x="6961612" y="0"/>
                  <a:pt x="6998365" y="36753"/>
                  <a:pt x="6998365" y="82090"/>
                </a:cubicBezTo>
                <a:lnTo>
                  <a:pt x="6998365" y="3569608"/>
                </a:lnTo>
                <a:lnTo>
                  <a:pt x="1361203" y="5080081"/>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900000">
            <a:off x="6338067" y="3775812"/>
            <a:ext cx="3102275" cy="3544033"/>
          </a:xfrm>
          <a:custGeom>
            <a:avLst/>
            <a:gdLst/>
            <a:ahLst/>
            <a:cxnLst/>
            <a:rect l="l" t="t" r="r" b="b"/>
            <a:pathLst>
              <a:path w="3102275" h="3544033">
                <a:moveTo>
                  <a:pt x="50137" y="6451"/>
                </a:moveTo>
                <a:cubicBezTo>
                  <a:pt x="59958" y="2297"/>
                  <a:pt x="70756" y="0"/>
                  <a:pt x="82090" y="0"/>
                </a:cubicBezTo>
                <a:lnTo>
                  <a:pt x="2375388" y="0"/>
                </a:lnTo>
                <a:lnTo>
                  <a:pt x="3102275" y="2712781"/>
                </a:lnTo>
                <a:lnTo>
                  <a:pt x="0" y="3544033"/>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ounded Rectangle 19"/>
          <p:cNvSpPr/>
          <p:nvPr/>
        </p:nvSpPr>
        <p:spPr>
          <a:xfrm rot="900000">
            <a:off x="7327879" y="-104312"/>
            <a:ext cx="2350627" cy="3820866"/>
          </a:xfrm>
          <a:custGeom>
            <a:avLst/>
            <a:gdLst/>
            <a:ahLst/>
            <a:cxnLst/>
            <a:rect l="l" t="t" r="r" b="b"/>
            <a:pathLst>
              <a:path w="2350627" h="3820866">
                <a:moveTo>
                  <a:pt x="1" y="355523"/>
                </a:moveTo>
                <a:lnTo>
                  <a:pt x="1326829" y="0"/>
                </a:lnTo>
                <a:lnTo>
                  <a:pt x="2350627" y="3820866"/>
                </a:lnTo>
                <a:lnTo>
                  <a:pt x="82091" y="3820866"/>
                </a:lnTo>
                <a:cubicBezTo>
                  <a:pt x="36754" y="3820866"/>
                  <a:pt x="1" y="3784113"/>
                  <a:pt x="0" y="3738776"/>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900000">
            <a:off x="534986" y="2921829"/>
            <a:ext cx="5690855" cy="1570680"/>
          </a:xfrm>
        </p:spPr>
        <p:txBody>
          <a:bodyPr anchor="b">
            <a:noAutofit/>
          </a:bodyPr>
          <a:lstStyle>
            <a:lvl1pPr algn="r">
              <a:defRPr sz="48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rot="900000">
            <a:off x="537849" y="4494201"/>
            <a:ext cx="5271544" cy="1500187"/>
          </a:xfrm>
        </p:spPr>
        <p:txBody>
          <a:bodyPr anchor="t">
            <a:normAutofit/>
          </a:bodyPr>
          <a:lstStyle>
            <a:lvl1pPr marL="0" indent="0" algn="r">
              <a:buNone/>
              <a:defRPr sz="24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rot="900000">
            <a:off x="6878368" y="3761385"/>
            <a:ext cx="1524000" cy="365125"/>
          </a:xfrm>
        </p:spPr>
        <p:txBody>
          <a:bodyPr/>
          <a:lstStyle>
            <a:lvl1pPr algn="l">
              <a:defRPr/>
            </a:lvl1pPr>
          </a:lstStyle>
          <a:p>
            <a:fld id="{AA463348-E069-4C77-8498-FA1074434024}" type="datetime1">
              <a:rPr lang="en-US" smtClean="0"/>
              <a:t>12/29/2017</a:t>
            </a:fld>
            <a:endParaRPr lang="en-US"/>
          </a:p>
        </p:txBody>
      </p:sp>
      <p:sp>
        <p:nvSpPr>
          <p:cNvPr id="5" name="Footer Placeholder 4"/>
          <p:cNvSpPr>
            <a:spLocks noGrp="1"/>
          </p:cNvSpPr>
          <p:nvPr>
            <p:ph type="ftr" sz="quarter" idx="11"/>
          </p:nvPr>
        </p:nvSpPr>
        <p:spPr>
          <a:xfrm rot="900000">
            <a:off x="7056965" y="3170795"/>
            <a:ext cx="1926305" cy="365125"/>
          </a:xfrm>
        </p:spPr>
        <p:txBody>
          <a:bodyPr/>
          <a:lstStyle/>
          <a:p>
            <a:r>
              <a:rPr lang="en-US" smtClean="0"/>
              <a:t>Training Advisory Board </a:t>
            </a:r>
            <a:endParaRPr lang="en-US"/>
          </a:p>
        </p:txBody>
      </p:sp>
      <p:sp>
        <p:nvSpPr>
          <p:cNvPr id="6" name="Slide Number Placeholder 5"/>
          <p:cNvSpPr>
            <a:spLocks noGrp="1"/>
          </p:cNvSpPr>
          <p:nvPr>
            <p:ph type="sldNum" sz="quarter" idx="12"/>
          </p:nvPr>
        </p:nvSpPr>
        <p:spPr>
          <a:xfrm rot="900000" flipH="1">
            <a:off x="7176363" y="2661157"/>
            <a:ext cx="683979" cy="365125"/>
          </a:xfrm>
        </p:spPr>
        <p:txBody>
          <a:bodyPr/>
          <a:lstStyle>
            <a:lvl1pPr algn="l">
              <a:defRPr/>
            </a:lvl1pPr>
          </a:lstStyle>
          <a:p>
            <a:fld id="{1A8A8C8F-6115-414E-8E7D-E67C64FEE95F}"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7" name="Rounded Rectangle 16"/>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18"/>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ounded Rectangle 19"/>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1893" y="2231024"/>
            <a:ext cx="4820301" cy="1436159"/>
          </a:xfrm>
        </p:spPr>
        <p:txBody>
          <a:bodyPr/>
          <a:lstStyle/>
          <a:p>
            <a:r>
              <a:rPr lang="en-US" smtClean="0"/>
              <a:t>Click to edit Master title style</a:t>
            </a:r>
            <a:endParaRPr lang="en-US"/>
          </a:p>
        </p:txBody>
      </p:sp>
      <p:sp>
        <p:nvSpPr>
          <p:cNvPr id="3" name="Content Placeholder 2"/>
          <p:cNvSpPr>
            <a:spLocks noGrp="1"/>
          </p:cNvSpPr>
          <p:nvPr>
            <p:ph sz="half" idx="1"/>
          </p:nvPr>
        </p:nvSpPr>
        <p:spPr>
          <a:xfrm rot="-900000">
            <a:off x="1014439" y="1335061"/>
            <a:ext cx="2578608" cy="48398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rot="-900000">
            <a:off x="3701032" y="618005"/>
            <a:ext cx="2580010" cy="4837176"/>
          </a:xfrm>
        </p:spPr>
        <p:txBody>
          <a:bodyPr anchor="t"/>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a:xfrm rot="-900000">
            <a:off x="7755919" y="5887412"/>
            <a:ext cx="1241980" cy="365125"/>
          </a:xfrm>
        </p:spPr>
        <p:txBody>
          <a:bodyPr/>
          <a:lstStyle>
            <a:lvl1pPr algn="l">
              <a:defRPr/>
            </a:lvl1pPr>
          </a:lstStyle>
          <a:p>
            <a:fld id="{B872188E-AD83-4932-8166-7D942BC6038F}" type="datetime1">
              <a:rPr lang="en-US" smtClean="0"/>
              <a:t>12/29/2017</a:t>
            </a:fld>
            <a:endParaRPr lang="en-US"/>
          </a:p>
        </p:txBody>
      </p:sp>
      <p:sp>
        <p:nvSpPr>
          <p:cNvPr id="6" name="Footer Placeholder 5"/>
          <p:cNvSpPr>
            <a:spLocks noGrp="1"/>
          </p:cNvSpPr>
          <p:nvPr>
            <p:ph type="ftr" sz="quarter" idx="11"/>
          </p:nvPr>
        </p:nvSpPr>
        <p:spPr>
          <a:xfrm rot="-900000">
            <a:off x="4054658" y="5494374"/>
            <a:ext cx="3124200" cy="365125"/>
          </a:xfrm>
        </p:spPr>
        <p:txBody>
          <a:bodyPr/>
          <a:lstStyle>
            <a:lvl1pPr algn="r">
              <a:defRPr/>
            </a:lvl1pPr>
          </a:lstStyle>
          <a:p>
            <a:r>
              <a:rPr lang="en-US" smtClean="0"/>
              <a:t>Training Advisory Board </a:t>
            </a:r>
            <a:endParaRPr lang="en-US"/>
          </a:p>
        </p:txBody>
      </p:sp>
      <p:sp>
        <p:nvSpPr>
          <p:cNvPr id="7" name="Slide Number Placeholder 6"/>
          <p:cNvSpPr>
            <a:spLocks noGrp="1"/>
          </p:cNvSpPr>
          <p:nvPr>
            <p:ph type="sldNum" sz="quarter" idx="12"/>
          </p:nvPr>
        </p:nvSpPr>
        <p:spPr>
          <a:xfrm rot="-900000">
            <a:off x="7690164" y="5643110"/>
            <a:ext cx="1241693" cy="365125"/>
          </a:xfrm>
        </p:spPr>
        <p:txBody>
          <a:bodyPr/>
          <a:lstStyle>
            <a:lvl1pPr algn="l">
              <a:defRPr/>
            </a:lvl1pPr>
          </a:lstStyle>
          <a:p>
            <a:fld id="{1A8A8C8F-6115-414E-8E7D-E67C64FEE95F}"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53" name="Rounded Rectangle 52"/>
          <p:cNvSpPr/>
          <p:nvPr/>
        </p:nvSpPr>
        <p:spPr>
          <a:xfrm rot="20707748">
            <a:off x="-883225" y="-625990"/>
            <a:ext cx="7439907" cy="7344599"/>
          </a:xfrm>
          <a:custGeom>
            <a:avLst/>
            <a:gdLst/>
            <a:ahLst/>
            <a:cxnLst/>
            <a:rect l="l" t="t" r="r" b="b"/>
            <a:pathLst>
              <a:path w="7439907" h="7344599">
                <a:moveTo>
                  <a:pt x="1760047" y="0"/>
                </a:moveTo>
                <a:lnTo>
                  <a:pt x="7439906" y="1508202"/>
                </a:lnTo>
                <a:lnTo>
                  <a:pt x="7439907" y="7262509"/>
                </a:lnTo>
                <a:cubicBezTo>
                  <a:pt x="7439906" y="7307846"/>
                  <a:pt x="7403153" y="7344599"/>
                  <a:pt x="7357816" y="7344599"/>
                </a:cubicBezTo>
                <a:lnTo>
                  <a:pt x="2697558" y="7344599"/>
                </a:lnTo>
                <a:lnTo>
                  <a:pt x="0" y="6628303"/>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ounded Rectangle 53"/>
          <p:cNvSpPr/>
          <p:nvPr/>
        </p:nvSpPr>
        <p:spPr>
          <a:xfrm rot="20707748">
            <a:off x="3237537" y="6275496"/>
            <a:ext cx="4387395" cy="1165008"/>
          </a:xfrm>
          <a:custGeom>
            <a:avLst/>
            <a:gdLst/>
            <a:ahLst/>
            <a:cxnLst/>
            <a:rect l="l" t="t" r="r" b="b"/>
            <a:pathLst>
              <a:path w="4387395" h="1165008">
                <a:moveTo>
                  <a:pt x="4337258" y="6451"/>
                </a:moveTo>
                <a:cubicBezTo>
                  <a:pt x="4366722" y="18913"/>
                  <a:pt x="4387395" y="48087"/>
                  <a:pt x="4387395" y="82090"/>
                </a:cubicBezTo>
                <a:lnTo>
                  <a:pt x="4387395" y="1165008"/>
                </a:lnTo>
                <a:lnTo>
                  <a:pt x="0" y="0"/>
                </a:lnTo>
                <a:lnTo>
                  <a:pt x="4305305" y="0"/>
                </a:lnTo>
                <a:cubicBezTo>
                  <a:pt x="4316639" y="0"/>
                  <a:pt x="4327437" y="2297"/>
                  <a:pt x="4337258" y="6451"/>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ounded Rectangle 54"/>
          <p:cNvSpPr/>
          <p:nvPr/>
        </p:nvSpPr>
        <p:spPr>
          <a:xfrm rot="20707748">
            <a:off x="7660698" y="5462349"/>
            <a:ext cx="1709024" cy="1536003"/>
          </a:xfrm>
          <a:custGeom>
            <a:avLst/>
            <a:gdLst/>
            <a:ahLst/>
            <a:cxnLst/>
            <a:rect l="l" t="t" r="r" b="b"/>
            <a:pathLst>
              <a:path w="1709024" h="1536003">
                <a:moveTo>
                  <a:pt x="1709024" y="0"/>
                </a:moveTo>
                <a:lnTo>
                  <a:pt x="1301161" y="1536003"/>
                </a:lnTo>
                <a:lnTo>
                  <a:pt x="0" y="119050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ounded Rectangle 55"/>
          <p:cNvSpPr/>
          <p:nvPr/>
        </p:nvSpPr>
        <p:spPr>
          <a:xfrm rot="20707748">
            <a:off x="6667944" y="-490547"/>
            <a:ext cx="3064333" cy="5811872"/>
          </a:xfrm>
          <a:custGeom>
            <a:avLst/>
            <a:gdLst/>
            <a:ahLst/>
            <a:cxnLst/>
            <a:rect l="l" t="t" r="r" b="b"/>
            <a:pathLst>
              <a:path w="3064333" h="5811872">
                <a:moveTo>
                  <a:pt x="0" y="0"/>
                </a:moveTo>
                <a:lnTo>
                  <a:pt x="3064333" y="813688"/>
                </a:lnTo>
                <a:lnTo>
                  <a:pt x="1737140" y="5811872"/>
                </a:lnTo>
                <a:lnTo>
                  <a:pt x="82090" y="5811872"/>
                </a:lnTo>
                <a:cubicBezTo>
                  <a:pt x="36753" y="5811872"/>
                  <a:pt x="0" y="5775119"/>
                  <a:pt x="0" y="5729782"/>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rot="-900000">
            <a:off x="854761" y="1406870"/>
            <a:ext cx="2213148" cy="759866"/>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rot="-900000">
            <a:off x="1120518" y="2227895"/>
            <a:ext cx="2578608" cy="39387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rot="-900000">
            <a:off x="3535709" y="687503"/>
            <a:ext cx="2214753" cy="753043"/>
          </a:xfrm>
        </p:spPr>
        <p:txBody>
          <a:bodyPr anchor="b"/>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rot="-900000">
            <a:off x="3808498" y="1495882"/>
            <a:ext cx="2578608" cy="395590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a:xfrm rot="-900000">
            <a:off x="7754112" y="5888736"/>
            <a:ext cx="1243584" cy="365125"/>
          </a:xfrm>
        </p:spPr>
        <p:txBody>
          <a:bodyPr/>
          <a:lstStyle>
            <a:lvl1pPr algn="l">
              <a:defRPr/>
            </a:lvl1pPr>
          </a:lstStyle>
          <a:p>
            <a:fld id="{5059BDC8-5C3F-46D4-A012-BD5BB0A614D2}" type="datetime1">
              <a:rPr lang="en-US" smtClean="0"/>
              <a:t>12/29/2017</a:t>
            </a:fld>
            <a:endParaRPr lang="en-US"/>
          </a:p>
        </p:txBody>
      </p:sp>
      <p:sp>
        <p:nvSpPr>
          <p:cNvPr id="8" name="Footer Placeholder 7"/>
          <p:cNvSpPr>
            <a:spLocks noGrp="1"/>
          </p:cNvSpPr>
          <p:nvPr>
            <p:ph type="ftr" sz="quarter" idx="11"/>
          </p:nvPr>
        </p:nvSpPr>
        <p:spPr>
          <a:xfrm rot="-900000">
            <a:off x="4050792" y="5495544"/>
            <a:ext cx="3124200" cy="365125"/>
          </a:xfrm>
        </p:spPr>
        <p:txBody>
          <a:bodyPr/>
          <a:lstStyle>
            <a:lvl1pPr algn="r">
              <a:defRPr/>
            </a:lvl1pPr>
          </a:lstStyle>
          <a:p>
            <a:r>
              <a:rPr lang="en-US" smtClean="0"/>
              <a:t>Training Advisory Board </a:t>
            </a:r>
            <a:endParaRPr lang="en-US"/>
          </a:p>
        </p:txBody>
      </p:sp>
      <p:sp>
        <p:nvSpPr>
          <p:cNvPr id="9" name="Slide Number Placeholder 8"/>
          <p:cNvSpPr>
            <a:spLocks noGrp="1"/>
          </p:cNvSpPr>
          <p:nvPr>
            <p:ph type="sldNum" sz="quarter" idx="12"/>
          </p:nvPr>
        </p:nvSpPr>
        <p:spPr>
          <a:xfrm rot="-900000">
            <a:off x="7690104" y="5641848"/>
            <a:ext cx="1243584" cy="365125"/>
          </a:xfrm>
        </p:spPr>
        <p:txBody>
          <a:bodyPr/>
          <a:lstStyle>
            <a:lvl1pPr algn="l">
              <a:defRPr/>
            </a:lvl1pPr>
          </a:lstStyle>
          <a:p>
            <a:fld id="{1A8A8C8F-6115-414E-8E7D-E67C64FEE95F}"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1" name="Rounded Rectangle 20"/>
          <p:cNvSpPr/>
          <p:nvPr/>
        </p:nvSpPr>
        <p:spPr>
          <a:xfrm rot="907748">
            <a:off x="-865440" y="850599"/>
            <a:ext cx="3615441" cy="6151724"/>
          </a:xfrm>
          <a:custGeom>
            <a:avLst/>
            <a:gdLst/>
            <a:ahLst/>
            <a:cxnLst/>
            <a:rect l="l" t="t" r="r" b="b"/>
            <a:pathLst>
              <a:path w="3615441" h="6151724">
                <a:moveTo>
                  <a:pt x="0" y="0"/>
                </a:moveTo>
                <a:lnTo>
                  <a:pt x="3533351" y="0"/>
                </a:lnTo>
                <a:cubicBezTo>
                  <a:pt x="3578688" y="0"/>
                  <a:pt x="3615441" y="36753"/>
                  <a:pt x="3615441" y="82090"/>
                </a:cubicBezTo>
                <a:lnTo>
                  <a:pt x="3615441" y="5623909"/>
                </a:lnTo>
                <a:lnTo>
                  <a:pt x="1663219" y="6151724"/>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p:cNvSpPr/>
          <p:nvPr/>
        </p:nvSpPr>
        <p:spPr>
          <a:xfrm rot="907748">
            <a:off x="17749" y="-511509"/>
            <a:ext cx="3735394" cy="1387781"/>
          </a:xfrm>
          <a:custGeom>
            <a:avLst/>
            <a:gdLst/>
            <a:ahLst/>
            <a:cxnLst/>
            <a:rect l="l" t="t" r="r" b="b"/>
            <a:pathLst>
              <a:path w="3735394" h="1387781">
                <a:moveTo>
                  <a:pt x="0" y="1009924"/>
                </a:moveTo>
                <a:lnTo>
                  <a:pt x="3735394" y="0"/>
                </a:lnTo>
                <a:lnTo>
                  <a:pt x="3735394" y="1305691"/>
                </a:lnTo>
                <a:cubicBezTo>
                  <a:pt x="3735394" y="1351028"/>
                  <a:pt x="3698641" y="1387781"/>
                  <a:pt x="3653304" y="1387781"/>
                </a:cubicBezTo>
                <a:lnTo>
                  <a:pt x="102160" y="1387781"/>
                </a:ln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p:cNvSpPr/>
          <p:nvPr/>
        </p:nvSpPr>
        <p:spPr>
          <a:xfrm rot="907748">
            <a:off x="2146801" y="6590199"/>
            <a:ext cx="1981025" cy="535602"/>
          </a:xfrm>
          <a:custGeom>
            <a:avLst/>
            <a:gdLst/>
            <a:ahLst/>
            <a:cxnLst/>
            <a:rect l="l" t="t" r="r" b="b"/>
            <a:pathLst>
              <a:path w="1981025" h="535602">
                <a:moveTo>
                  <a:pt x="50137" y="6451"/>
                </a:moveTo>
                <a:cubicBezTo>
                  <a:pt x="59958" y="2297"/>
                  <a:pt x="70756" y="0"/>
                  <a:pt x="82090" y="0"/>
                </a:cubicBezTo>
                <a:lnTo>
                  <a:pt x="1981025" y="0"/>
                </a:lnTo>
                <a:lnTo>
                  <a:pt x="0" y="535602"/>
                </a:lnTo>
                <a:lnTo>
                  <a:pt x="0" y="82090"/>
                </a:lnTo>
                <a:cubicBezTo>
                  <a:pt x="0" y="48087"/>
                  <a:pt x="20674" y="18913"/>
                  <a:pt x="50137" y="6451"/>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p:cNvSpPr/>
          <p:nvPr/>
        </p:nvSpPr>
        <p:spPr>
          <a:xfrm rot="907748">
            <a:off x="3185141" y="-553633"/>
            <a:ext cx="6782931" cy="7826540"/>
          </a:xfrm>
          <a:custGeom>
            <a:avLst/>
            <a:gdLst/>
            <a:ahLst/>
            <a:cxnLst/>
            <a:rect l="l" t="t" r="r" b="b"/>
            <a:pathLst>
              <a:path w="6782931" h="7826540">
                <a:moveTo>
                  <a:pt x="0" y="1349945"/>
                </a:moveTo>
                <a:lnTo>
                  <a:pt x="4993024" y="0"/>
                </a:lnTo>
                <a:lnTo>
                  <a:pt x="6782931" y="6620302"/>
                </a:lnTo>
                <a:lnTo>
                  <a:pt x="2321435" y="7826540"/>
                </a:lnTo>
                <a:lnTo>
                  <a:pt x="82090" y="7826540"/>
                </a:lnTo>
                <a:cubicBezTo>
                  <a:pt x="36753" y="7826540"/>
                  <a:pt x="0" y="7789787"/>
                  <a:pt x="0" y="7744450"/>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630936" y="2926080"/>
            <a:ext cx="5065776" cy="1691640"/>
          </a:xfrm>
        </p:spPr>
        <p:txBody>
          <a:bodyPr/>
          <a:lstStyle/>
          <a:p>
            <a:r>
              <a:rPr lang="en-US" smtClean="0"/>
              <a:t>Click to edit Master title style</a:t>
            </a:r>
            <a:endParaRPr lang="en-US"/>
          </a:p>
        </p:txBody>
      </p:sp>
      <p:sp>
        <p:nvSpPr>
          <p:cNvPr id="3" name="Date Placeholder 2"/>
          <p:cNvSpPr>
            <a:spLocks noGrp="1"/>
          </p:cNvSpPr>
          <p:nvPr>
            <p:ph type="dt" sz="half" idx="10"/>
          </p:nvPr>
        </p:nvSpPr>
        <p:spPr>
          <a:xfrm rot="900000">
            <a:off x="1691640" y="612648"/>
            <a:ext cx="1792224" cy="365125"/>
          </a:xfrm>
        </p:spPr>
        <p:txBody>
          <a:bodyPr/>
          <a:lstStyle/>
          <a:p>
            <a:fld id="{D670588F-D49B-453F-B03D-DA0A538CAC9F}" type="datetime1">
              <a:rPr lang="en-US" smtClean="0"/>
              <a:t>12/29/2017</a:t>
            </a:fld>
            <a:endParaRPr lang="en-US"/>
          </a:p>
        </p:txBody>
      </p:sp>
      <p:sp>
        <p:nvSpPr>
          <p:cNvPr id="4" name="Footer Placeholder 3"/>
          <p:cNvSpPr>
            <a:spLocks noGrp="1"/>
          </p:cNvSpPr>
          <p:nvPr>
            <p:ph type="ftr" sz="quarter" idx="11"/>
          </p:nvPr>
        </p:nvSpPr>
        <p:spPr>
          <a:xfrm rot="900000">
            <a:off x="2493721" y="6101033"/>
            <a:ext cx="3052113" cy="365125"/>
          </a:xfrm>
        </p:spPr>
        <p:txBody>
          <a:bodyPr/>
          <a:lstStyle/>
          <a:p>
            <a:r>
              <a:rPr lang="en-US" smtClean="0"/>
              <a:t>Training Advisory Board </a:t>
            </a:r>
            <a:endParaRPr lang="en-US"/>
          </a:p>
        </p:txBody>
      </p:sp>
      <p:sp>
        <p:nvSpPr>
          <p:cNvPr id="5" name="Slide Number Placeholder 4"/>
          <p:cNvSpPr>
            <a:spLocks noGrp="1"/>
          </p:cNvSpPr>
          <p:nvPr>
            <p:ph type="sldNum" sz="quarter" idx="12"/>
          </p:nvPr>
        </p:nvSpPr>
        <p:spPr>
          <a:xfrm rot="900000">
            <a:off x="1261872" y="301752"/>
            <a:ext cx="2286000" cy="365125"/>
          </a:xfrm>
        </p:spPr>
        <p:txBody>
          <a:bodyPr/>
          <a:lstStyle/>
          <a:p>
            <a:fld id="{1A8A8C8F-6115-414E-8E7D-E67C64FEE95F}"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2" name="Rounded Rectangle 11"/>
          <p:cNvSpPr/>
          <p:nvPr/>
        </p:nvSpPr>
        <p:spPr>
          <a:xfrm rot="900000">
            <a:off x="-372248" y="-1218153"/>
            <a:ext cx="8577953" cy="6344114"/>
          </a:xfrm>
          <a:custGeom>
            <a:avLst/>
            <a:gdLst/>
            <a:ahLst/>
            <a:cxnLst/>
            <a:rect l="l" t="t" r="r" b="b"/>
            <a:pathLst>
              <a:path w="8577953" h="6344114">
                <a:moveTo>
                  <a:pt x="0" y="2298455"/>
                </a:moveTo>
                <a:lnTo>
                  <a:pt x="8577953" y="0"/>
                </a:lnTo>
                <a:lnTo>
                  <a:pt x="8577953" y="6262024"/>
                </a:lnTo>
                <a:cubicBezTo>
                  <a:pt x="8577953" y="6307361"/>
                  <a:pt x="8541200" y="6344113"/>
                  <a:pt x="8495863" y="6344113"/>
                </a:cubicBezTo>
                <a:lnTo>
                  <a:pt x="1084031" y="634411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rot="900000">
            <a:off x="-449071" y="5207889"/>
            <a:ext cx="7470000" cy="2486713"/>
          </a:xfrm>
          <a:custGeom>
            <a:avLst/>
            <a:gdLst/>
            <a:ahLst/>
            <a:cxnLst/>
            <a:rect l="l" t="t" r="r" b="b"/>
            <a:pathLst>
              <a:path w="7470000" h="2486713">
                <a:moveTo>
                  <a:pt x="0" y="0"/>
                </a:moveTo>
                <a:lnTo>
                  <a:pt x="7387910" y="0"/>
                </a:lnTo>
                <a:cubicBezTo>
                  <a:pt x="7433247" y="0"/>
                  <a:pt x="7470000" y="36753"/>
                  <a:pt x="7470000" y="82090"/>
                </a:cubicBezTo>
                <a:lnTo>
                  <a:pt x="7470000" y="663670"/>
                </a:lnTo>
                <a:lnTo>
                  <a:pt x="666313" y="2486713"/>
                </a:ln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900000">
            <a:off x="7192310" y="6483326"/>
            <a:ext cx="1932834" cy="635630"/>
          </a:xfrm>
          <a:custGeom>
            <a:avLst/>
            <a:gdLst/>
            <a:ahLst/>
            <a:cxnLst/>
            <a:rect l="l" t="t" r="r" b="b"/>
            <a:pathLst>
              <a:path w="1932834" h="635630">
                <a:moveTo>
                  <a:pt x="50137" y="6451"/>
                </a:moveTo>
                <a:cubicBezTo>
                  <a:pt x="59958" y="2297"/>
                  <a:pt x="70756" y="0"/>
                  <a:pt x="82090" y="0"/>
                </a:cubicBezTo>
                <a:lnTo>
                  <a:pt x="1901288" y="0"/>
                </a:lnTo>
                <a:lnTo>
                  <a:pt x="1932834" y="117729"/>
                </a:lnTo>
                <a:lnTo>
                  <a:pt x="0" y="635630"/>
                </a:lnTo>
                <a:lnTo>
                  <a:pt x="0" y="82090"/>
                </a:lnTo>
                <a:cubicBezTo>
                  <a:pt x="0" y="48087"/>
                  <a:pt x="20673" y="18913"/>
                  <a:pt x="50137" y="6451"/>
                </a:cubicBez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14"/>
          <p:cNvSpPr/>
          <p:nvPr/>
        </p:nvSpPr>
        <p:spPr>
          <a:xfrm rot="900000">
            <a:off x="8127084" y="92392"/>
            <a:ext cx="1878991" cy="6414233"/>
          </a:xfrm>
          <a:custGeom>
            <a:avLst/>
            <a:gdLst/>
            <a:ahLst/>
            <a:cxnLst/>
            <a:rect l="l" t="t" r="r" b="b"/>
            <a:pathLst>
              <a:path w="1878991" h="6414233">
                <a:moveTo>
                  <a:pt x="0" y="42953"/>
                </a:moveTo>
                <a:lnTo>
                  <a:pt x="160303" y="0"/>
                </a:lnTo>
                <a:lnTo>
                  <a:pt x="1878991" y="6414233"/>
                </a:lnTo>
                <a:lnTo>
                  <a:pt x="82090" y="6414233"/>
                </a:lnTo>
                <a:cubicBezTo>
                  <a:pt x="36753" y="6414233"/>
                  <a:pt x="0" y="6377480"/>
                  <a:pt x="0" y="633214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p:cNvSpPr>
            <a:spLocks noGrp="1"/>
          </p:cNvSpPr>
          <p:nvPr>
            <p:ph type="dt" sz="half" idx="10"/>
          </p:nvPr>
        </p:nvSpPr>
        <p:spPr>
          <a:xfrm rot="900000">
            <a:off x="7521938" y="5927116"/>
            <a:ext cx="1524000" cy="365125"/>
          </a:xfrm>
        </p:spPr>
        <p:txBody>
          <a:bodyPr/>
          <a:lstStyle>
            <a:lvl1pPr algn="l">
              <a:defRPr/>
            </a:lvl1pPr>
          </a:lstStyle>
          <a:p>
            <a:fld id="{448B161B-8668-48FD-86D2-7F1252A35A2C}" type="datetime1">
              <a:rPr lang="en-US" smtClean="0"/>
              <a:t>12/29/2017</a:t>
            </a:fld>
            <a:endParaRPr lang="en-US"/>
          </a:p>
        </p:txBody>
      </p:sp>
      <p:sp>
        <p:nvSpPr>
          <p:cNvPr id="3" name="Footer Placeholder 2"/>
          <p:cNvSpPr>
            <a:spLocks noGrp="1"/>
          </p:cNvSpPr>
          <p:nvPr>
            <p:ph type="ftr" sz="quarter" idx="11"/>
          </p:nvPr>
        </p:nvSpPr>
        <p:spPr>
          <a:xfrm rot="900000">
            <a:off x="3892286" y="5987296"/>
            <a:ext cx="3124200" cy="295162"/>
          </a:xfrm>
        </p:spPr>
        <p:txBody>
          <a:bodyPr/>
          <a:lstStyle>
            <a:lvl1pPr algn="r">
              <a:defRPr/>
            </a:lvl1pPr>
          </a:lstStyle>
          <a:p>
            <a:r>
              <a:rPr lang="en-US" smtClean="0"/>
              <a:t>Training Advisory Board </a:t>
            </a:r>
            <a:endParaRPr lang="en-US"/>
          </a:p>
        </p:txBody>
      </p:sp>
      <p:sp>
        <p:nvSpPr>
          <p:cNvPr id="4" name="Slide Number Placeholder 3"/>
          <p:cNvSpPr>
            <a:spLocks noGrp="1"/>
          </p:cNvSpPr>
          <p:nvPr>
            <p:ph type="sldNum" sz="quarter" idx="12"/>
          </p:nvPr>
        </p:nvSpPr>
        <p:spPr>
          <a:xfrm rot="900000">
            <a:off x="7599046" y="5570110"/>
            <a:ext cx="716206" cy="365125"/>
          </a:xfrm>
        </p:spPr>
        <p:txBody>
          <a:bodyPr/>
          <a:lstStyle>
            <a:lvl1pPr algn="l">
              <a:defRPr/>
            </a:lvl1pPr>
          </a:lstStyle>
          <a:p>
            <a:fld id="{1A8A8C8F-6115-414E-8E7D-E67C64FEE95F}"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3" name="Rounded Rectangle 12"/>
          <p:cNvSpPr/>
          <p:nvPr/>
        </p:nvSpPr>
        <p:spPr>
          <a:xfrm rot="20707748">
            <a:off x="-897260" y="-624538"/>
            <a:ext cx="7286946" cy="6041338"/>
          </a:xfrm>
          <a:custGeom>
            <a:avLst/>
            <a:gdLst/>
            <a:ahLst/>
            <a:cxnLst/>
            <a:rect l="l" t="t" r="r" b="b"/>
            <a:pathLst>
              <a:path w="7286946" h="6041338">
                <a:moveTo>
                  <a:pt x="1604186" y="0"/>
                </a:moveTo>
                <a:lnTo>
                  <a:pt x="7286946" y="1508972"/>
                </a:lnTo>
                <a:lnTo>
                  <a:pt x="7286946" y="5959247"/>
                </a:lnTo>
                <a:cubicBezTo>
                  <a:pt x="7286946" y="6004584"/>
                  <a:pt x="7250193" y="6041337"/>
                  <a:pt x="7204856" y="6041337"/>
                </a:cubicBezTo>
                <a:lnTo>
                  <a:pt x="0" y="6041338"/>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ounded Rectangle 13"/>
          <p:cNvSpPr/>
          <p:nvPr/>
        </p:nvSpPr>
        <p:spPr>
          <a:xfrm rot="20707748">
            <a:off x="64806" y="5378153"/>
            <a:ext cx="7443151" cy="2476431"/>
          </a:xfrm>
          <a:custGeom>
            <a:avLst/>
            <a:gdLst/>
            <a:ahLst/>
            <a:cxnLst/>
            <a:rect l="l" t="t" r="r" b="b"/>
            <a:pathLst>
              <a:path w="7443151" h="2476431">
                <a:moveTo>
                  <a:pt x="7393013" y="6452"/>
                </a:moveTo>
                <a:cubicBezTo>
                  <a:pt x="7422477" y="18914"/>
                  <a:pt x="7443150" y="48087"/>
                  <a:pt x="7443150" y="82090"/>
                </a:cubicBezTo>
                <a:lnTo>
                  <a:pt x="7443151" y="2476431"/>
                </a:lnTo>
                <a:lnTo>
                  <a:pt x="0" y="500014"/>
                </a:lnTo>
                <a:lnTo>
                  <a:pt x="132771" y="1"/>
                </a:lnTo>
                <a:lnTo>
                  <a:pt x="7361060" y="1"/>
                </a:lnTo>
                <a:cubicBezTo>
                  <a:pt x="7372394" y="0"/>
                  <a:pt x="7383192" y="2298"/>
                  <a:pt x="7393013" y="6452"/>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rot="20707748">
            <a:off x="7660994" y="5459931"/>
            <a:ext cx="1709023" cy="1538302"/>
          </a:xfrm>
          <a:custGeom>
            <a:avLst/>
            <a:gdLst/>
            <a:ahLst/>
            <a:cxnLst/>
            <a:rect l="l" t="t" r="r" b="b"/>
            <a:pathLst>
              <a:path w="1709023" h="1538302">
                <a:moveTo>
                  <a:pt x="1709023" y="0"/>
                </a:moveTo>
                <a:lnTo>
                  <a:pt x="1300550" y="1538302"/>
                </a:lnTo>
                <a:lnTo>
                  <a:pt x="0" y="1192960"/>
                </a:lnTo>
                <a:lnTo>
                  <a:pt x="0" y="82090"/>
                </a:lnTo>
                <a:cubicBezTo>
                  <a:pt x="0" y="36753"/>
                  <a:pt x="36753" y="0"/>
                  <a:pt x="82090" y="0"/>
                </a:cubicBez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20707748">
            <a:off x="6673110" y="-489836"/>
            <a:ext cx="3059119" cy="5809409"/>
          </a:xfrm>
          <a:custGeom>
            <a:avLst/>
            <a:gdLst/>
            <a:ahLst/>
            <a:cxnLst/>
            <a:rect l="l" t="t" r="r" b="b"/>
            <a:pathLst>
              <a:path w="3059119" h="5809409">
                <a:moveTo>
                  <a:pt x="0" y="0"/>
                </a:moveTo>
                <a:lnTo>
                  <a:pt x="3059119" y="812303"/>
                </a:lnTo>
                <a:lnTo>
                  <a:pt x="1732212" y="5809409"/>
                </a:lnTo>
                <a:lnTo>
                  <a:pt x="82090" y="5809409"/>
                </a:lnTo>
                <a:cubicBezTo>
                  <a:pt x="36753" y="5809409"/>
                  <a:pt x="0" y="5772656"/>
                  <a:pt x="0" y="5727319"/>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5175504" y="2231136"/>
            <a:ext cx="4818888" cy="1435608"/>
          </a:xfrm>
        </p:spPr>
        <p:txBody>
          <a:bodyPr anchor="b"/>
          <a:lstStyle>
            <a:lvl1pPr algn="r">
              <a:defRPr sz="4400" b="0"/>
            </a:lvl1pPr>
          </a:lstStyle>
          <a:p>
            <a:r>
              <a:rPr lang="en-US" smtClean="0"/>
              <a:t>Click to edit Master title style</a:t>
            </a:r>
            <a:endParaRPr lang="en-US" dirty="0"/>
          </a:p>
        </p:txBody>
      </p:sp>
      <p:sp>
        <p:nvSpPr>
          <p:cNvPr id="3" name="Content Placeholder 2"/>
          <p:cNvSpPr>
            <a:spLocks noGrp="1"/>
          </p:cNvSpPr>
          <p:nvPr>
            <p:ph idx="1"/>
          </p:nvPr>
        </p:nvSpPr>
        <p:spPr>
          <a:xfrm rot="-900000">
            <a:off x="844848" y="997933"/>
            <a:ext cx="5343100" cy="3888220"/>
          </a:xfrm>
        </p:spPr>
        <p:txBody>
          <a:bodyPr anchor="b"/>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900000">
            <a:off x="3216573" y="5144589"/>
            <a:ext cx="3930375" cy="988131"/>
          </a:xfrm>
        </p:spPr>
        <p:txBody>
          <a:bodyPr>
            <a:normAutofit/>
          </a:bodyPr>
          <a:lstStyle>
            <a:lvl1pPr marL="0" indent="0" algn="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7754112" y="5888736"/>
            <a:ext cx="1243584" cy="365125"/>
          </a:xfrm>
        </p:spPr>
        <p:txBody>
          <a:bodyPr/>
          <a:lstStyle>
            <a:lvl1pPr algn="l">
              <a:defRPr/>
            </a:lvl1pPr>
          </a:lstStyle>
          <a:p>
            <a:fld id="{D6B90244-4A41-41D0-94F8-0E60209C4EAD}" type="datetime1">
              <a:rPr lang="en-US" smtClean="0"/>
              <a:t>12/29/2017</a:t>
            </a:fld>
            <a:endParaRPr lang="en-US"/>
          </a:p>
        </p:txBody>
      </p:sp>
      <p:sp>
        <p:nvSpPr>
          <p:cNvPr id="6" name="Footer Placeholder 5"/>
          <p:cNvSpPr>
            <a:spLocks noGrp="1"/>
          </p:cNvSpPr>
          <p:nvPr>
            <p:ph type="ftr" sz="quarter" idx="11"/>
          </p:nvPr>
        </p:nvSpPr>
        <p:spPr>
          <a:xfrm rot="-900000">
            <a:off x="4263966" y="6099104"/>
            <a:ext cx="3063047" cy="365125"/>
          </a:xfrm>
        </p:spPr>
        <p:txBody>
          <a:bodyPr/>
          <a:lstStyle>
            <a:lvl1pPr algn="r">
              <a:defRPr/>
            </a:lvl1pPr>
          </a:lstStyle>
          <a:p>
            <a:r>
              <a:rPr lang="en-US" smtClean="0"/>
              <a:t>Training Advisory Board </a:t>
            </a:r>
            <a:endParaRPr lang="en-US"/>
          </a:p>
        </p:txBody>
      </p:sp>
      <p:sp>
        <p:nvSpPr>
          <p:cNvPr id="7" name="Slide Number Placeholder 6"/>
          <p:cNvSpPr>
            <a:spLocks noGrp="1"/>
          </p:cNvSpPr>
          <p:nvPr>
            <p:ph type="sldNum" sz="quarter" idx="12"/>
          </p:nvPr>
        </p:nvSpPr>
        <p:spPr>
          <a:xfrm rot="-900000">
            <a:off x="7690104" y="5641848"/>
            <a:ext cx="1243584" cy="365125"/>
          </a:xfrm>
        </p:spPr>
        <p:txBody>
          <a:bodyPr/>
          <a:lstStyle>
            <a:lvl1pPr algn="l">
              <a:defRPr/>
            </a:lvl1pPr>
          </a:lstStyle>
          <a:p>
            <a:fld id="{1A8A8C8F-6115-414E-8E7D-E67C64FEE95F}" type="slidenum">
              <a:rPr lang="en-US" smtClean="0"/>
              <a:t>‹#›</a:t>
            </a:fld>
            <a:endParaRPr lang="en-US"/>
          </a:p>
        </p:txBody>
      </p:sp>
    </p:spTree>
  </p:cSld>
  <p:clrMapOvr>
    <a:masterClrMapping/>
  </p:clrMapOvr>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rot="900000">
            <a:off x="-533701" y="-979752"/>
            <a:ext cx="6672870" cy="6821601"/>
          </a:xfrm>
          <a:custGeom>
            <a:avLst/>
            <a:gdLst/>
            <a:ahLst/>
            <a:cxnLst/>
            <a:rect l="l" t="t" r="r" b="b"/>
            <a:pathLst>
              <a:path w="6672870" h="6821601">
                <a:moveTo>
                  <a:pt x="0" y="1787990"/>
                </a:moveTo>
                <a:lnTo>
                  <a:pt x="6672870" y="0"/>
                </a:lnTo>
                <a:lnTo>
                  <a:pt x="6672870" y="6739511"/>
                </a:lnTo>
                <a:cubicBezTo>
                  <a:pt x="6672870" y="6784848"/>
                  <a:pt x="6636117" y="6821601"/>
                  <a:pt x="6590780" y="6821601"/>
                </a:cubicBezTo>
                <a:lnTo>
                  <a:pt x="1348753" y="6821601"/>
                </a:lnTo>
                <a:close/>
              </a:path>
            </a:pathLst>
          </a:custGeom>
          <a:solidFill>
            <a:schemeClr val="bg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ounded Rectangle 15"/>
          <p:cNvSpPr/>
          <p:nvPr/>
        </p:nvSpPr>
        <p:spPr>
          <a:xfrm rot="900000">
            <a:off x="-283896" y="5969722"/>
            <a:ext cx="5300494" cy="1495954"/>
          </a:xfrm>
          <a:custGeom>
            <a:avLst/>
            <a:gdLst/>
            <a:ahLst/>
            <a:cxnLst/>
            <a:rect l="l" t="t" r="r" b="b"/>
            <a:pathLst>
              <a:path w="5300494" h="1495954">
                <a:moveTo>
                  <a:pt x="0" y="0"/>
                </a:moveTo>
                <a:lnTo>
                  <a:pt x="5218404" y="0"/>
                </a:lnTo>
                <a:cubicBezTo>
                  <a:pt x="5263741" y="0"/>
                  <a:pt x="5300494" y="36753"/>
                  <a:pt x="5300494" y="82090"/>
                </a:cubicBezTo>
                <a:lnTo>
                  <a:pt x="5300494" y="183095"/>
                </a:lnTo>
                <a:lnTo>
                  <a:pt x="400840" y="1495954"/>
                </a:lnTo>
                <a:close/>
              </a:path>
            </a:pathLst>
          </a:custGeom>
          <a:solidFill>
            <a:schemeClr val="bg1">
              <a:alpha val="2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rot="900000">
            <a:off x="6930292" y="-242630"/>
            <a:ext cx="2434235" cy="1383623"/>
          </a:xfrm>
          <a:custGeom>
            <a:avLst/>
            <a:gdLst/>
            <a:ahLst/>
            <a:cxnLst/>
            <a:rect l="l" t="t" r="r" b="b"/>
            <a:pathLst>
              <a:path w="2434235" h="1383623">
                <a:moveTo>
                  <a:pt x="0" y="552912"/>
                </a:moveTo>
                <a:lnTo>
                  <a:pt x="2063495" y="0"/>
                </a:lnTo>
                <a:lnTo>
                  <a:pt x="2434235" y="1383623"/>
                </a:lnTo>
                <a:lnTo>
                  <a:pt x="82090" y="1383622"/>
                </a:lnTo>
                <a:cubicBezTo>
                  <a:pt x="36754" y="1383622"/>
                  <a:pt x="0" y="1346869"/>
                  <a:pt x="0" y="1301533"/>
                </a:cubicBezTo>
                <a:close/>
              </a:path>
            </a:pathLst>
          </a:custGeom>
          <a:solidFill>
            <a:schemeClr val="bg1">
              <a:alpha val="3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ounded Rectangle 17"/>
          <p:cNvSpPr/>
          <p:nvPr/>
        </p:nvSpPr>
        <p:spPr>
          <a:xfrm rot="900000">
            <a:off x="5899782" y="1282101"/>
            <a:ext cx="3842742" cy="6178450"/>
          </a:xfrm>
          <a:custGeom>
            <a:avLst/>
            <a:gdLst/>
            <a:ahLst/>
            <a:cxnLst/>
            <a:rect l="l" t="t" r="r" b="b"/>
            <a:pathLst>
              <a:path w="3842742" h="6178450">
                <a:moveTo>
                  <a:pt x="50137" y="6451"/>
                </a:moveTo>
                <a:cubicBezTo>
                  <a:pt x="59958" y="2297"/>
                  <a:pt x="70756" y="0"/>
                  <a:pt x="82090" y="0"/>
                </a:cubicBezTo>
                <a:lnTo>
                  <a:pt x="2463128" y="0"/>
                </a:lnTo>
                <a:lnTo>
                  <a:pt x="3842742" y="5148790"/>
                </a:lnTo>
                <a:lnTo>
                  <a:pt x="0" y="6178450"/>
                </a:lnTo>
                <a:lnTo>
                  <a:pt x="0" y="82090"/>
                </a:lnTo>
                <a:cubicBezTo>
                  <a:pt x="0" y="48087"/>
                  <a:pt x="20674" y="18913"/>
                  <a:pt x="50137" y="6451"/>
                </a:cubicBezTo>
                <a:close/>
              </a:path>
            </a:pathLst>
          </a:custGeom>
          <a:solidFill>
            <a:schemeClr val="bg1">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4500000">
            <a:off x="4578273" y="2744935"/>
            <a:ext cx="5036383" cy="1997131"/>
          </a:xfrm>
        </p:spPr>
        <p:txBody>
          <a:bodyPr anchor="t">
            <a:normAutofit/>
          </a:bodyPr>
          <a:lstStyle>
            <a:lvl1pPr algn="r">
              <a:defRPr sz="4400" b="0"/>
            </a:lvl1pPr>
          </a:lstStyle>
          <a:p>
            <a:r>
              <a:rPr lang="en-US" smtClean="0"/>
              <a:t>Click to edit Master title style</a:t>
            </a:r>
            <a:endParaRPr lang="en-US"/>
          </a:p>
        </p:txBody>
      </p:sp>
      <p:sp>
        <p:nvSpPr>
          <p:cNvPr id="3" name="Picture Placeholder 2"/>
          <p:cNvSpPr>
            <a:spLocks noGrp="1"/>
          </p:cNvSpPr>
          <p:nvPr>
            <p:ph type="pic" idx="1"/>
          </p:nvPr>
        </p:nvSpPr>
        <p:spPr>
          <a:xfrm rot="900000">
            <a:off x="1507529" y="615731"/>
            <a:ext cx="4323504" cy="3294418"/>
          </a:xfrm>
          <a:prstGeom prst="roundRect">
            <a:avLst>
              <a:gd name="adj" fmla="val 4992"/>
            </a:avLst>
          </a:prstGeom>
          <a:ln w="19050">
            <a:solidFill>
              <a:schemeClr val="tx1"/>
            </a:solidFill>
          </a:ln>
          <a:effectLst>
            <a:innerShdw blurRad="101600" dir="13500000">
              <a:prstClr val="black">
                <a:alpha val="70000"/>
              </a:prstClr>
            </a:inn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rot="900000">
            <a:off x="822789" y="4161126"/>
            <a:ext cx="4310915" cy="1203540"/>
          </a:xfrm>
        </p:spPr>
        <p:txBody>
          <a:bodyPr anchor="t">
            <a:normAutofit/>
          </a:bodyPr>
          <a:lstStyle>
            <a:lvl1pPr marL="0" indent="0" algn="ctr">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900000">
            <a:off x="6992395" y="571255"/>
            <a:ext cx="1524000" cy="365125"/>
          </a:xfrm>
        </p:spPr>
        <p:txBody>
          <a:bodyPr/>
          <a:lstStyle>
            <a:lvl1pPr algn="l">
              <a:defRPr/>
            </a:lvl1pPr>
          </a:lstStyle>
          <a:p>
            <a:fld id="{372B5483-F785-4949-962C-A5DEAB12DFEF}" type="datetime1">
              <a:rPr lang="en-US" smtClean="0"/>
              <a:t>12/29/2017</a:t>
            </a:fld>
            <a:endParaRPr lang="en-US"/>
          </a:p>
        </p:txBody>
      </p:sp>
      <p:sp>
        <p:nvSpPr>
          <p:cNvPr id="6" name="Footer Placeholder 5"/>
          <p:cNvSpPr>
            <a:spLocks noGrp="1"/>
          </p:cNvSpPr>
          <p:nvPr>
            <p:ph type="ftr" sz="quarter" idx="11"/>
          </p:nvPr>
        </p:nvSpPr>
        <p:spPr>
          <a:xfrm rot="900000">
            <a:off x="647292" y="5162531"/>
            <a:ext cx="2977453" cy="365125"/>
          </a:xfrm>
        </p:spPr>
        <p:txBody>
          <a:bodyPr/>
          <a:lstStyle>
            <a:lvl1pPr algn="l">
              <a:defRPr/>
            </a:lvl1pPr>
          </a:lstStyle>
          <a:p>
            <a:r>
              <a:rPr lang="en-US" smtClean="0"/>
              <a:t>Training Advisory Board </a:t>
            </a:r>
            <a:endParaRPr lang="en-US"/>
          </a:p>
        </p:txBody>
      </p:sp>
      <p:sp>
        <p:nvSpPr>
          <p:cNvPr id="7" name="Slide Number Placeholder 6"/>
          <p:cNvSpPr>
            <a:spLocks noGrp="1"/>
          </p:cNvSpPr>
          <p:nvPr>
            <p:ph type="sldNum" sz="quarter" idx="12"/>
          </p:nvPr>
        </p:nvSpPr>
        <p:spPr>
          <a:xfrm rot="900000">
            <a:off x="7046470" y="391054"/>
            <a:ext cx="1963187" cy="365125"/>
          </a:xfrm>
        </p:spPr>
        <p:txBody>
          <a:bodyPr/>
          <a:lstStyle>
            <a:lvl1pPr algn="l">
              <a:defRPr/>
            </a:lvl1pPr>
          </a:lstStyle>
          <a:p>
            <a:fld id="{1A8A8C8F-6115-414E-8E7D-E67C64FEE95F}" type="slidenum">
              <a:rPr lang="en-US" smtClean="0"/>
              <a:t>‹#›</a:t>
            </a:fld>
            <a:endParaRPr lang="en-US"/>
          </a:p>
        </p:txBody>
      </p:sp>
    </p:spTree>
  </p:cSld>
  <p:clrMapOvr>
    <a:masterClrMapping/>
  </p:clrMapOvr>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Scan1080Base.png"/>
          <p:cNvPicPr>
            <a:picLocks noChangeAspect="1"/>
          </p:cNvPicPr>
          <p:nvPr/>
        </p:nvPicPr>
        <p:blipFill>
          <a:blip r:embed="rId13" cstate="print">
            <a:lum bright="-38000"/>
          </a:blip>
          <a:stretch>
            <a:fillRect/>
          </a:stretch>
        </p:blipFill>
        <p:spPr>
          <a:xfrm>
            <a:off x="0" y="0"/>
            <a:ext cx="9144000" cy="6858000"/>
          </a:xfrm>
          <a:prstGeom prst="rect">
            <a:avLst/>
          </a:prstGeom>
        </p:spPr>
      </p:pic>
      <p:sp>
        <p:nvSpPr>
          <p:cNvPr id="2" name="Title Placeholder 1"/>
          <p:cNvSpPr>
            <a:spLocks noGrp="1"/>
          </p:cNvSpPr>
          <p:nvPr>
            <p:ph type="title"/>
          </p:nvPr>
        </p:nvSpPr>
        <p:spPr>
          <a:xfrm rot="-5400000">
            <a:off x="-673455" y="2807056"/>
            <a:ext cx="5320597" cy="184008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3657600" y="990600"/>
            <a:ext cx="5027024" cy="478334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162800" y="6096001"/>
            <a:ext cx="1524000" cy="365125"/>
          </a:xfrm>
          <a:prstGeom prst="rect">
            <a:avLst/>
          </a:prstGeom>
        </p:spPr>
        <p:txBody>
          <a:bodyPr vert="horz" lIns="91440" tIns="45720" rIns="91440" bIns="45720" rtlCol="0" anchor="ctr"/>
          <a:lstStyle>
            <a:lvl1pPr algn="r">
              <a:defRPr sz="1200">
                <a:solidFill>
                  <a:schemeClr val="tx1">
                    <a:tint val="75000"/>
                  </a:schemeClr>
                </a:solidFill>
                <a:effectLst/>
              </a:defRPr>
            </a:lvl1pPr>
          </a:lstStyle>
          <a:p>
            <a:fld id="{C190A78E-1CE9-418E-BBF7-4D2251D1EBFD}" type="datetime1">
              <a:rPr lang="en-US" smtClean="0"/>
              <a:t>12/29/2017</a:t>
            </a:fld>
            <a:endParaRPr lang="en-US"/>
          </a:p>
        </p:txBody>
      </p:sp>
      <p:sp>
        <p:nvSpPr>
          <p:cNvPr id="5" name="Footer Placeholder 4"/>
          <p:cNvSpPr>
            <a:spLocks noGrp="1"/>
          </p:cNvSpPr>
          <p:nvPr>
            <p:ph type="ftr" sz="quarter" idx="3"/>
          </p:nvPr>
        </p:nvSpPr>
        <p:spPr>
          <a:xfrm>
            <a:off x="4038600" y="6096001"/>
            <a:ext cx="3124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Training Advisory Board </a:t>
            </a:r>
            <a:endParaRPr lang="en-US"/>
          </a:p>
        </p:txBody>
      </p:sp>
      <p:sp>
        <p:nvSpPr>
          <p:cNvPr id="6" name="Slide Number Placeholder 5"/>
          <p:cNvSpPr>
            <a:spLocks noGrp="1"/>
          </p:cNvSpPr>
          <p:nvPr>
            <p:ph type="sldNum" sz="quarter" idx="4"/>
          </p:nvPr>
        </p:nvSpPr>
        <p:spPr>
          <a:xfrm>
            <a:off x="713047" y="532491"/>
            <a:ext cx="2133600" cy="365125"/>
          </a:xfrm>
          <a:prstGeom prst="rect">
            <a:avLst/>
          </a:prstGeom>
        </p:spPr>
        <p:txBody>
          <a:bodyPr vert="horz" lIns="91440" tIns="45720" rIns="91440" bIns="45720" rtlCol="0" anchor="ctr"/>
          <a:lstStyle>
            <a:lvl1pPr algn="r">
              <a:defRPr sz="2400">
                <a:solidFill>
                  <a:schemeClr val="tx1">
                    <a:tint val="75000"/>
                  </a:schemeClr>
                </a:solidFill>
              </a:defRPr>
            </a:lvl1pPr>
          </a:lstStyle>
          <a:p>
            <a:fld id="{1A8A8C8F-6115-414E-8E7D-E67C64FEE95F}" type="slidenum">
              <a:rPr lang="en-US" smtClean="0"/>
              <a:t>‹#›</a:t>
            </a:fld>
            <a:endParaRPr lang="en-US"/>
          </a:p>
        </p:txBody>
      </p:sp>
    </p:spTree>
  </p:cSld>
  <p:clrMap bg1="dk1" tx1="lt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ransition/>
  <p:timing>
    <p:tnLst>
      <p:par>
        <p:cTn id="1" dur="indefinite" restart="never" nodeType="tmRoot"/>
      </p:par>
    </p:tnLst>
  </p:timing>
  <p:hf hdr="0" dt="0"/>
  <p:txStyles>
    <p:titleStyle>
      <a:lvl1pPr algn="r" defTabSz="914400" rtl="0" eaLnBrk="1" latinLnBrk="0" hangingPunct="1">
        <a:spcBef>
          <a:spcPct val="0"/>
        </a:spcBef>
        <a:buNone/>
        <a:defRPr sz="44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spcAft>
          <a:spcPts val="600"/>
        </a:spcAft>
        <a:buSzPct val="160000"/>
        <a:buFont typeface="Wingdings" pitchFamily="2" charset="2"/>
        <a:buChar char=""/>
        <a:defRPr sz="2800" kern="1200">
          <a:solidFill>
            <a:schemeClr val="tx1"/>
          </a:solidFill>
          <a:effectLst>
            <a:outerShdw blurRad="38100" dist="38100" dir="2700000" algn="tl">
              <a:srgbClr val="000000">
                <a:alpha val="43137"/>
              </a:srgbClr>
            </a:outerShdw>
          </a:effectLst>
          <a:latin typeface="+mn-lt"/>
          <a:ea typeface="+mn-ea"/>
          <a:cs typeface="+mn-cs"/>
        </a:defRPr>
      </a:lvl1pPr>
      <a:lvl2pPr marL="731520" indent="-365760" algn="l" defTabSz="914400" rtl="0" eaLnBrk="1" latinLnBrk="0" hangingPunct="1">
        <a:spcBef>
          <a:spcPct val="20000"/>
        </a:spcBef>
        <a:spcAft>
          <a:spcPts val="600"/>
        </a:spcAft>
        <a:buSzPct val="160000"/>
        <a:buFont typeface="Wingdings" pitchFamily="2" charset="2"/>
        <a:buChar char=""/>
        <a:defRPr sz="2400" kern="1200">
          <a:solidFill>
            <a:schemeClr val="tx1"/>
          </a:solidFill>
          <a:effectLst>
            <a:outerShdw blurRad="38100" dist="38100" dir="2700000" algn="tl">
              <a:srgbClr val="000000">
                <a:alpha val="43137"/>
              </a:srgbClr>
            </a:outerShdw>
          </a:effectLst>
          <a:latin typeface="+mn-lt"/>
          <a:ea typeface="+mn-ea"/>
          <a:cs typeface="+mn-cs"/>
        </a:defRPr>
      </a:lvl2pPr>
      <a:lvl3pPr marL="1097280" indent="-320040" algn="l" defTabSz="914400" rtl="0" eaLnBrk="1" latinLnBrk="0" hangingPunct="1">
        <a:spcBef>
          <a:spcPct val="20000"/>
        </a:spcBef>
        <a:spcAft>
          <a:spcPts val="600"/>
        </a:spcAft>
        <a:buSzPct val="160000"/>
        <a:buFont typeface="Wingdings" pitchFamily="2" charset="2"/>
        <a:buChar char=""/>
        <a:defRPr sz="20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74320" algn="l" defTabSz="914400" rtl="0" eaLnBrk="1" latinLnBrk="0" hangingPunct="1">
        <a:spcBef>
          <a:spcPct val="20000"/>
        </a:spcBef>
        <a:spcAft>
          <a:spcPts val="600"/>
        </a:spcAft>
        <a:buSzPct val="160000"/>
        <a:buFont typeface="Wingdings" pitchFamily="2" charset="2"/>
        <a:buChar char=""/>
        <a:defRPr sz="1800" kern="1200">
          <a:solidFill>
            <a:schemeClr val="tx1"/>
          </a:solidFill>
          <a:effectLst>
            <a:outerShdw blurRad="38100" dist="38100" dir="2700000" algn="tl">
              <a:srgbClr val="000000">
                <a:alpha val="43137"/>
              </a:srgbClr>
            </a:outerShdw>
          </a:effectLst>
          <a:latin typeface="+mn-lt"/>
          <a:ea typeface="+mn-ea"/>
          <a:cs typeface="+mn-cs"/>
        </a:defRPr>
      </a:lvl5pPr>
      <a:lvl6pPr marL="192024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19456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46888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743200" indent="-228600" algn="l" defTabSz="914400" rtl="0" eaLnBrk="1" latinLnBrk="0" hangingPunct="1">
        <a:spcBef>
          <a:spcPts val="24"/>
        </a:spcBef>
        <a:spcAft>
          <a:spcPts val="600"/>
        </a:spcAft>
        <a:buClrTx/>
        <a:buSzPct val="130000"/>
        <a:buFont typeface="Wingdings" pitchFamily="2" charset="2"/>
        <a:buChar char=""/>
        <a:defRPr sz="16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4.emf"/><Relationship Id="rId4" Type="http://schemas.openxmlformats.org/officeDocument/2006/relationships/package" Target="../embeddings/Microsoft_Excel_Worksheet1.xlsx"/></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xml"/><Relationship Id="rId1" Type="http://schemas.openxmlformats.org/officeDocument/2006/relationships/vmlDrawing" Target="../drawings/vmlDrawing2.vml"/><Relationship Id="rId5" Type="http://schemas.openxmlformats.org/officeDocument/2006/relationships/image" Target="../media/image5.emf"/><Relationship Id="rId4" Type="http://schemas.openxmlformats.org/officeDocument/2006/relationships/package" Target="../embeddings/Microsoft_Excel_Worksheet2.xlsx"/></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3.xml"/><Relationship Id="rId1" Type="http://schemas.openxmlformats.org/officeDocument/2006/relationships/vmlDrawing" Target="../drawings/vmlDrawing3.vml"/><Relationship Id="rId5" Type="http://schemas.openxmlformats.org/officeDocument/2006/relationships/image" Target="../media/image6.emf"/><Relationship Id="rId4" Type="http://schemas.openxmlformats.org/officeDocument/2006/relationships/package" Target="../embeddings/Microsoft_Excel_Worksheet3.xlsx"/></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vmlDrawing" Target="../drawings/vmlDrawing4.vml"/><Relationship Id="rId5" Type="http://schemas.openxmlformats.org/officeDocument/2006/relationships/image" Target="../media/image7.emf"/><Relationship Id="rId4" Type="http://schemas.openxmlformats.org/officeDocument/2006/relationships/package" Target="../embeddings/Microsoft_Excel_Worksheet4.xlsx"/></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3.xml"/><Relationship Id="rId1" Type="http://schemas.openxmlformats.org/officeDocument/2006/relationships/vmlDrawing" Target="../drawings/vmlDrawing5.vml"/><Relationship Id="rId5" Type="http://schemas.openxmlformats.org/officeDocument/2006/relationships/image" Target="../media/image8.emf"/><Relationship Id="rId4" Type="http://schemas.openxmlformats.org/officeDocument/2006/relationships/package" Target="../embeddings/Microsoft_Excel_Worksheet5.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rot="-900000">
            <a:off x="261133" y="3670421"/>
            <a:ext cx="6276829" cy="1606102"/>
          </a:xfrm>
        </p:spPr>
        <p:txBody>
          <a:bodyPr>
            <a:normAutofit fontScale="90000"/>
          </a:bodyPr>
          <a:lstStyle/>
          <a:p>
            <a:r>
              <a:rPr lang="en-US" dirty="0" smtClean="0"/>
              <a:t>Honda’s </a:t>
            </a:r>
            <a:br>
              <a:rPr lang="en-US" dirty="0" smtClean="0"/>
            </a:br>
            <a:r>
              <a:rPr lang="en-US" dirty="0" smtClean="0"/>
              <a:t>Training Road Map</a:t>
            </a:r>
            <a:endParaRPr lang="en-US" dirty="0"/>
          </a:p>
        </p:txBody>
      </p:sp>
      <p:sp>
        <p:nvSpPr>
          <p:cNvPr id="3" name="Subtitle 2"/>
          <p:cNvSpPr>
            <a:spLocks noGrp="1"/>
          </p:cNvSpPr>
          <p:nvPr>
            <p:ph type="subTitle" idx="1"/>
          </p:nvPr>
        </p:nvSpPr>
        <p:spPr>
          <a:xfrm rot="-900000">
            <a:off x="2376017" y="5004207"/>
            <a:ext cx="4477394" cy="1128495"/>
          </a:xfrm>
        </p:spPr>
        <p:txBody>
          <a:bodyPr/>
          <a:lstStyle/>
          <a:p>
            <a:r>
              <a:rPr lang="en-US" dirty="0" smtClean="0"/>
              <a:t>Honda Supplier Support Training Resource </a:t>
            </a:r>
            <a:endParaRPr lang="en-US" dirty="0"/>
          </a:p>
        </p:txBody>
      </p:sp>
      <p:sp>
        <p:nvSpPr>
          <p:cNvPr id="4" name="Footer Placeholder 3"/>
          <p:cNvSpPr>
            <a:spLocks noGrp="1"/>
          </p:cNvSpPr>
          <p:nvPr>
            <p:ph type="ftr" sz="quarter" idx="11"/>
          </p:nvPr>
        </p:nvSpPr>
        <p:spPr>
          <a:xfrm rot="20665431">
            <a:off x="4575738" y="5582177"/>
            <a:ext cx="2465987" cy="365125"/>
          </a:xfrm>
        </p:spPr>
        <p:txBody>
          <a:bodyPr/>
          <a:lstStyle/>
          <a:p>
            <a:pPr algn="ctr"/>
            <a:r>
              <a:rPr lang="en-US" dirty="0" smtClean="0"/>
              <a:t>Training Advisory Board </a:t>
            </a:r>
            <a:endParaRPr lang="en-US" dirty="0"/>
          </a:p>
        </p:txBody>
      </p:sp>
    </p:spTree>
    <p:extLst>
      <p:ext uri="{BB962C8B-B14F-4D97-AF65-F5344CB8AC3E}">
        <p14:creationId xmlns:p14="http://schemas.microsoft.com/office/powerpoint/2010/main" val="2731502892"/>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smtClean="0">
                <a:solidFill>
                  <a:prstClr val="white"/>
                </a:solidFill>
              </a:rPr>
              <a:t>Training Matrix ~ Core Curriculum</a:t>
            </a:r>
            <a:endParaRPr lang="en-US" dirty="0"/>
          </a:p>
        </p:txBody>
      </p:sp>
      <p:sp>
        <p:nvSpPr>
          <p:cNvPr id="9" name="Text Placeholder 8"/>
          <p:cNvSpPr>
            <a:spLocks noGrp="1"/>
          </p:cNvSpPr>
          <p:nvPr>
            <p:ph type="body" idx="1"/>
          </p:nvPr>
        </p:nvSpPr>
        <p:spPr>
          <a:xfrm>
            <a:off x="76200" y="1143000"/>
            <a:ext cx="8763000" cy="5486400"/>
          </a:xfrm>
        </p:spPr>
        <p:txBody>
          <a:bodyPr>
            <a:normAutofit/>
          </a:bodyPr>
          <a:lstStyle/>
          <a:p>
            <a:pPr algn="ctr"/>
            <a:endParaRPr lang="en-US" sz="4000" dirty="0" smtClean="0"/>
          </a:p>
          <a:p>
            <a:pPr algn="ctr"/>
            <a:endParaRPr lang="en-US" sz="4000" dirty="0"/>
          </a:p>
          <a:p>
            <a:pPr algn="ctr"/>
            <a:r>
              <a:rPr lang="en-US" sz="4000" dirty="0" smtClean="0"/>
              <a:t>Training Matrix</a:t>
            </a:r>
          </a:p>
          <a:p>
            <a:pPr algn="ctr"/>
            <a:r>
              <a:rPr lang="en-US" sz="4000" dirty="0" smtClean="0"/>
              <a:t>~ Core Curriculum</a:t>
            </a:r>
          </a:p>
          <a:p>
            <a:pPr algn="ctr"/>
            <a:r>
              <a:rPr lang="en-US" sz="4000" dirty="0" smtClean="0"/>
              <a:t>Examples</a:t>
            </a:r>
            <a:endParaRPr lang="en-US" sz="40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2014" y="6452953"/>
            <a:ext cx="644216" cy="365125"/>
          </a:xfrm>
        </p:spPr>
        <p:txBody>
          <a:bodyPr/>
          <a:lstStyle/>
          <a:p>
            <a:fld id="{1A8A8C8F-6115-414E-8E7D-E67C64FEE95F}" type="slidenum">
              <a:rPr lang="en-US" smtClean="0">
                <a:solidFill>
                  <a:prstClr val="white">
                    <a:tint val="75000"/>
                  </a:prstClr>
                </a:solidFill>
              </a:rPr>
              <a:pPr/>
              <a:t>10</a:t>
            </a:fld>
            <a:endParaRPr lang="en-US" dirty="0">
              <a:solidFill>
                <a:prstClr val="white">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371600"/>
            <a:ext cx="9143999" cy="4724400"/>
          </a:xfrm>
          <a:prstGeom prst="rect">
            <a:avLst/>
          </a:prstGeom>
          <a:solidFill>
            <a:schemeClr val="tx1"/>
          </a:solidFill>
          <a:ln>
            <a:noFill/>
          </a:ln>
          <a:effectLst/>
        </p:spPr>
      </p:pic>
    </p:spTree>
    <p:extLst>
      <p:ext uri="{BB962C8B-B14F-4D97-AF65-F5344CB8AC3E}">
        <p14:creationId xmlns:p14="http://schemas.microsoft.com/office/powerpoint/2010/main" val="1869076773"/>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a:solidFill>
                  <a:prstClr val="white"/>
                </a:solidFill>
              </a:rPr>
              <a:t>Training Matrix ~ Core Curriculum</a:t>
            </a:r>
            <a:endParaRPr lang="en-US" dirty="0"/>
          </a:p>
        </p:txBody>
      </p:sp>
      <p:sp>
        <p:nvSpPr>
          <p:cNvPr id="9" name="Text Placeholder 8"/>
          <p:cNvSpPr>
            <a:spLocks noGrp="1"/>
          </p:cNvSpPr>
          <p:nvPr>
            <p:ph type="body" idx="1"/>
          </p:nvPr>
        </p:nvSpPr>
        <p:spPr>
          <a:xfrm>
            <a:off x="381000" y="1143000"/>
            <a:ext cx="8458200" cy="5257800"/>
          </a:xfrm>
        </p:spPr>
        <p:txBody>
          <a:bodyPr>
            <a:normAutofit/>
          </a:bodyPr>
          <a:lstStyle/>
          <a:p>
            <a:pPr algn="l"/>
            <a:r>
              <a:rPr lang="en-US" sz="2800" u="sng" dirty="0" smtClean="0"/>
              <a:t>Core Curriculum Implementation Guidelines</a:t>
            </a:r>
            <a:r>
              <a:rPr lang="en-US" sz="2800" dirty="0" smtClean="0"/>
              <a:t>:</a:t>
            </a:r>
          </a:p>
          <a:p>
            <a:pPr algn="l"/>
            <a:r>
              <a:rPr lang="en-US" dirty="0" smtClean="0"/>
              <a:t>1. List the key roles in your organization.</a:t>
            </a:r>
          </a:p>
          <a:p>
            <a:pPr algn="l"/>
            <a:r>
              <a:rPr lang="en-US" dirty="0" smtClean="0"/>
              <a:t>2. Determine what competencies/skills required for each position; this step is completed with the management staff of each position. </a:t>
            </a:r>
            <a:r>
              <a:rPr lang="en-US" dirty="0"/>
              <a:t> </a:t>
            </a:r>
            <a:r>
              <a:rPr lang="en-US" dirty="0" smtClean="0"/>
              <a:t>If you have many, you should cluster them.  (i.e. – leadership skills, computer, technical, 5S categorical, etc.). </a:t>
            </a:r>
          </a:p>
          <a:p>
            <a:pPr algn="l"/>
            <a:r>
              <a:rPr lang="en-US" dirty="0" smtClean="0"/>
              <a:t>3. </a:t>
            </a:r>
            <a:r>
              <a:rPr lang="en-US" dirty="0">
                <a:solidFill>
                  <a:prstClr val="white">
                    <a:tint val="75000"/>
                  </a:prstClr>
                </a:solidFill>
              </a:rPr>
              <a:t>Identify training that will meet each need</a:t>
            </a:r>
            <a:r>
              <a:rPr lang="en-US" dirty="0" smtClean="0">
                <a:solidFill>
                  <a:prstClr val="white">
                    <a:tint val="75000"/>
                  </a:prstClr>
                </a:solidFill>
              </a:rPr>
              <a:t>.</a:t>
            </a:r>
          </a:p>
          <a:p>
            <a:pPr algn="l"/>
            <a:r>
              <a:rPr lang="en-US" dirty="0" smtClean="0">
                <a:solidFill>
                  <a:prstClr val="white">
                    <a:tint val="75000"/>
                  </a:prstClr>
                </a:solidFill>
              </a:rPr>
              <a:t>4. Re-assess competencies/skills periodically. </a:t>
            </a:r>
            <a:endParaRPr lang="en-US" dirty="0" smtClean="0"/>
          </a:p>
          <a:p>
            <a:pPr algn="l"/>
            <a:endParaRPr lang="en-US" dirty="0" smtClean="0"/>
          </a:p>
          <a:p>
            <a:pPr algn="l"/>
            <a:endParaRPr lang="en-US" dirty="0" smtClean="0"/>
          </a:p>
          <a:p>
            <a:pPr algn="l"/>
            <a:endParaRPr lang="en-US" sz="2800" dirty="0" smtClean="0"/>
          </a:p>
          <a:p>
            <a:pPr algn="l"/>
            <a:endParaRPr lang="en-US" sz="2800" dirty="0"/>
          </a:p>
          <a:p>
            <a:pPr algn="l"/>
            <a:endParaRPr lang="en-US" sz="28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1953" y="6450803"/>
            <a:ext cx="720294" cy="365125"/>
          </a:xfrm>
        </p:spPr>
        <p:txBody>
          <a:bodyPr/>
          <a:lstStyle/>
          <a:p>
            <a:fld id="{1A8A8C8F-6115-414E-8E7D-E67C64FEE95F}" type="slidenum">
              <a:rPr lang="en-US" smtClean="0">
                <a:solidFill>
                  <a:prstClr val="white">
                    <a:tint val="75000"/>
                  </a:prstClr>
                </a:solidFill>
              </a:rPr>
              <a:pPr/>
              <a:t>11</a:t>
            </a:fld>
            <a:endParaRPr lang="en-US" dirty="0">
              <a:solidFill>
                <a:prstClr val="white">
                  <a:tint val="75000"/>
                </a:prstClr>
              </a:solidFill>
            </a:endParaRPr>
          </a:p>
        </p:txBody>
      </p:sp>
    </p:spTree>
    <p:extLst>
      <p:ext uri="{BB962C8B-B14F-4D97-AF65-F5344CB8AC3E}">
        <p14:creationId xmlns:p14="http://schemas.microsoft.com/office/powerpoint/2010/main" val="2639272644"/>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smtClean="0">
                <a:solidFill>
                  <a:prstClr val="white"/>
                </a:solidFill>
              </a:rPr>
              <a:t>Training Matrix ~ Core Curriculum</a:t>
            </a:r>
            <a:endParaRPr lang="en-US" dirty="0"/>
          </a:p>
        </p:txBody>
      </p:sp>
      <p:sp>
        <p:nvSpPr>
          <p:cNvPr id="9" name="Text Placeholder 8"/>
          <p:cNvSpPr>
            <a:spLocks noGrp="1"/>
          </p:cNvSpPr>
          <p:nvPr>
            <p:ph type="body" idx="1"/>
          </p:nvPr>
        </p:nvSpPr>
        <p:spPr>
          <a:xfrm>
            <a:off x="76200" y="1143000"/>
            <a:ext cx="8763000" cy="5486400"/>
          </a:xfrm>
        </p:spPr>
        <p:txBody>
          <a:bodyPr>
            <a:normAutofit/>
          </a:bodyPr>
          <a:lstStyle/>
          <a:p>
            <a:pPr algn="ctr"/>
            <a:endParaRPr lang="en-US" sz="4000" dirty="0" smtClean="0"/>
          </a:p>
          <a:p>
            <a:pPr algn="ctr"/>
            <a:endParaRPr lang="en-US" sz="4000" dirty="0"/>
          </a:p>
          <a:p>
            <a:pPr algn="ctr"/>
            <a:r>
              <a:rPr lang="en-US" sz="4000" dirty="0" smtClean="0"/>
              <a:t>Core Curriculum</a:t>
            </a:r>
          </a:p>
          <a:p>
            <a:pPr algn="ctr"/>
            <a:r>
              <a:rPr lang="en-US" sz="4000" dirty="0" smtClean="0"/>
              <a:t>Examples</a:t>
            </a:r>
            <a:endParaRPr lang="en-US" sz="40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2164" y="6458239"/>
            <a:ext cx="457200" cy="365125"/>
          </a:xfrm>
        </p:spPr>
        <p:txBody>
          <a:bodyPr/>
          <a:lstStyle/>
          <a:p>
            <a:fld id="{1A8A8C8F-6115-414E-8E7D-E67C64FEE95F}" type="slidenum">
              <a:rPr lang="en-US" smtClean="0">
                <a:solidFill>
                  <a:prstClr val="white">
                    <a:tint val="75000"/>
                  </a:prstClr>
                </a:solidFill>
              </a:rPr>
              <a:pPr/>
              <a:t>12</a:t>
            </a:fld>
            <a:endParaRPr lang="en-US" dirty="0">
              <a:solidFill>
                <a:prstClr val="white">
                  <a:tint val="75000"/>
                </a:prstClr>
              </a:solidFill>
            </a:endParaRPr>
          </a:p>
        </p:txBody>
      </p:sp>
    </p:spTree>
    <p:extLst>
      <p:ext uri="{BB962C8B-B14F-4D97-AF65-F5344CB8AC3E}">
        <p14:creationId xmlns:p14="http://schemas.microsoft.com/office/powerpoint/2010/main" val="2908299419"/>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smtClean="0">
                <a:solidFill>
                  <a:prstClr val="white"/>
                </a:solidFill>
              </a:rPr>
              <a:t>Training Matrix ~ Core Curriculum</a:t>
            </a:r>
            <a:endParaRPr lang="en-US" dirty="0"/>
          </a:p>
        </p:txBody>
      </p:sp>
      <p:sp>
        <p:nvSpPr>
          <p:cNvPr id="9" name="Text Placeholder 8"/>
          <p:cNvSpPr>
            <a:spLocks noGrp="1"/>
          </p:cNvSpPr>
          <p:nvPr>
            <p:ph type="body" idx="1"/>
          </p:nvPr>
        </p:nvSpPr>
        <p:spPr>
          <a:xfrm>
            <a:off x="76200" y="1143000"/>
            <a:ext cx="8763000" cy="5486400"/>
          </a:xfrm>
        </p:spPr>
        <p:txBody>
          <a:bodyPr>
            <a:normAutofit/>
          </a:bodyPr>
          <a:lstStyle/>
          <a:p>
            <a:pPr algn="ctr"/>
            <a:endParaRPr lang="en-US" sz="4000" dirty="0" smtClean="0"/>
          </a:p>
          <a:p>
            <a:pPr algn="ctr"/>
            <a:endParaRPr lang="en-US" sz="4000" dirty="0"/>
          </a:p>
          <a:p>
            <a:pPr algn="ctr"/>
            <a:r>
              <a:rPr lang="en-US" sz="4000" dirty="0" smtClean="0"/>
              <a:t>Core Curriculum</a:t>
            </a:r>
          </a:p>
          <a:p>
            <a:pPr algn="ctr"/>
            <a:r>
              <a:rPr lang="en-US" sz="4000" dirty="0" smtClean="0"/>
              <a:t>Examples</a:t>
            </a:r>
            <a:endParaRPr lang="en-US" sz="40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2164" y="6458239"/>
            <a:ext cx="457200" cy="365125"/>
          </a:xfrm>
        </p:spPr>
        <p:txBody>
          <a:bodyPr/>
          <a:lstStyle/>
          <a:p>
            <a:fld id="{1A8A8C8F-6115-414E-8E7D-E67C64FEE95F}" type="slidenum">
              <a:rPr lang="en-US" smtClean="0">
                <a:solidFill>
                  <a:prstClr val="white">
                    <a:tint val="75000"/>
                  </a:prstClr>
                </a:solidFill>
              </a:rPr>
              <a:pPr/>
              <a:t>13</a:t>
            </a:fld>
            <a:endParaRPr lang="en-US" dirty="0">
              <a:solidFill>
                <a:prstClr val="white">
                  <a:tint val="75000"/>
                </a:prst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730516705"/>
              </p:ext>
            </p:extLst>
          </p:nvPr>
        </p:nvGraphicFramePr>
        <p:xfrm>
          <a:off x="0" y="-1"/>
          <a:ext cx="9119319" cy="6835995"/>
        </p:xfrm>
        <a:graphic>
          <a:graphicData uri="http://schemas.openxmlformats.org/presentationml/2006/ole">
            <mc:AlternateContent xmlns:mc="http://schemas.openxmlformats.org/markup-compatibility/2006">
              <mc:Choice xmlns:v="urn:schemas-microsoft-com:vml" Requires="v">
                <p:oleObj spid="_x0000_s1026" name="Worksheet" r:id="rId4" imgW="7581829" imgH="7362708" progId="Excel.Sheet.12">
                  <p:embed/>
                </p:oleObj>
              </mc:Choice>
              <mc:Fallback>
                <p:oleObj name="Worksheet" r:id="rId4" imgW="7581829" imgH="7362708" progId="Excel.Sheet.12">
                  <p:embed/>
                  <p:pic>
                    <p:nvPicPr>
                      <p:cNvPr id="0" name=""/>
                      <p:cNvPicPr/>
                      <p:nvPr/>
                    </p:nvPicPr>
                    <p:blipFill>
                      <a:blip r:embed="rId5"/>
                      <a:stretch>
                        <a:fillRect/>
                      </a:stretch>
                    </p:blipFill>
                    <p:spPr>
                      <a:xfrm>
                        <a:off x="0" y="-1"/>
                        <a:ext cx="9119319" cy="683599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002063752"/>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smtClean="0">
                <a:solidFill>
                  <a:prstClr val="white"/>
                </a:solidFill>
              </a:rPr>
              <a:t>Training Matrix ~ Core Curriculum</a:t>
            </a:r>
            <a:endParaRPr lang="en-US" dirty="0"/>
          </a:p>
        </p:txBody>
      </p:sp>
      <p:sp>
        <p:nvSpPr>
          <p:cNvPr id="9" name="Text Placeholder 8"/>
          <p:cNvSpPr>
            <a:spLocks noGrp="1"/>
          </p:cNvSpPr>
          <p:nvPr>
            <p:ph type="body" idx="1"/>
          </p:nvPr>
        </p:nvSpPr>
        <p:spPr>
          <a:xfrm>
            <a:off x="76200" y="1143000"/>
            <a:ext cx="8763000" cy="5486400"/>
          </a:xfrm>
        </p:spPr>
        <p:txBody>
          <a:bodyPr>
            <a:normAutofit/>
          </a:bodyPr>
          <a:lstStyle/>
          <a:p>
            <a:pPr algn="ctr"/>
            <a:endParaRPr lang="en-US" sz="4000" dirty="0" smtClean="0"/>
          </a:p>
          <a:p>
            <a:pPr algn="ctr"/>
            <a:endParaRPr lang="en-US" sz="4000" dirty="0"/>
          </a:p>
          <a:p>
            <a:pPr algn="ctr"/>
            <a:r>
              <a:rPr lang="en-US" sz="4000" dirty="0" smtClean="0"/>
              <a:t>Core Curriculum</a:t>
            </a:r>
          </a:p>
          <a:p>
            <a:pPr algn="ctr"/>
            <a:r>
              <a:rPr lang="en-US" sz="4000" dirty="0" smtClean="0"/>
              <a:t>Examples</a:t>
            </a:r>
            <a:endParaRPr lang="en-US" sz="40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2164" y="6458239"/>
            <a:ext cx="457200" cy="365125"/>
          </a:xfrm>
        </p:spPr>
        <p:txBody>
          <a:bodyPr/>
          <a:lstStyle/>
          <a:p>
            <a:fld id="{1A8A8C8F-6115-414E-8E7D-E67C64FEE95F}" type="slidenum">
              <a:rPr lang="en-US" smtClean="0">
                <a:solidFill>
                  <a:prstClr val="white">
                    <a:tint val="75000"/>
                  </a:prstClr>
                </a:solidFill>
              </a:rPr>
              <a:pPr/>
              <a:t>14</a:t>
            </a:fld>
            <a:endParaRPr lang="en-US" dirty="0">
              <a:solidFill>
                <a:prstClr val="white">
                  <a:tint val="75000"/>
                </a:prst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53952500"/>
              </p:ext>
            </p:extLst>
          </p:nvPr>
        </p:nvGraphicFramePr>
        <p:xfrm>
          <a:off x="0" y="-1"/>
          <a:ext cx="9144000" cy="6835995"/>
        </p:xfrm>
        <a:graphic>
          <a:graphicData uri="http://schemas.openxmlformats.org/presentationml/2006/ole">
            <mc:AlternateContent xmlns:mc="http://schemas.openxmlformats.org/markup-compatibility/2006">
              <mc:Choice xmlns:v="urn:schemas-microsoft-com:vml" Requires="v">
                <p:oleObj spid="_x0000_s2050" name="Worksheet" r:id="rId4" imgW="7581829" imgH="7362708" progId="Excel.Sheet.12">
                  <p:embed/>
                </p:oleObj>
              </mc:Choice>
              <mc:Fallback>
                <p:oleObj name="Worksheet" r:id="rId4" imgW="7581829" imgH="7362708" progId="Excel.Sheet.12">
                  <p:embed/>
                  <p:pic>
                    <p:nvPicPr>
                      <p:cNvPr id="0" name=""/>
                      <p:cNvPicPr/>
                      <p:nvPr/>
                    </p:nvPicPr>
                    <p:blipFill>
                      <a:blip r:embed="rId5"/>
                      <a:stretch>
                        <a:fillRect/>
                      </a:stretch>
                    </p:blipFill>
                    <p:spPr>
                      <a:xfrm>
                        <a:off x="0" y="-1"/>
                        <a:ext cx="9144000" cy="683599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1631119613"/>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smtClean="0">
                <a:solidFill>
                  <a:prstClr val="white"/>
                </a:solidFill>
              </a:rPr>
              <a:t>Training Matrix ~ Core Curriculum</a:t>
            </a:r>
            <a:endParaRPr lang="en-US" dirty="0"/>
          </a:p>
        </p:txBody>
      </p:sp>
      <p:sp>
        <p:nvSpPr>
          <p:cNvPr id="9" name="Text Placeholder 8"/>
          <p:cNvSpPr>
            <a:spLocks noGrp="1"/>
          </p:cNvSpPr>
          <p:nvPr>
            <p:ph type="body" idx="1"/>
          </p:nvPr>
        </p:nvSpPr>
        <p:spPr>
          <a:xfrm>
            <a:off x="76200" y="1143000"/>
            <a:ext cx="8763000" cy="5486400"/>
          </a:xfrm>
        </p:spPr>
        <p:txBody>
          <a:bodyPr>
            <a:normAutofit/>
          </a:bodyPr>
          <a:lstStyle/>
          <a:p>
            <a:pPr algn="ctr"/>
            <a:endParaRPr lang="en-US" sz="4000" dirty="0" smtClean="0"/>
          </a:p>
          <a:p>
            <a:pPr algn="ctr"/>
            <a:endParaRPr lang="en-US" sz="4000" dirty="0"/>
          </a:p>
          <a:p>
            <a:pPr algn="ctr"/>
            <a:r>
              <a:rPr lang="en-US" sz="4000" dirty="0" smtClean="0"/>
              <a:t>Core Curriculum</a:t>
            </a:r>
          </a:p>
          <a:p>
            <a:pPr algn="ctr"/>
            <a:r>
              <a:rPr lang="en-US" sz="4000" dirty="0" smtClean="0"/>
              <a:t>Examples</a:t>
            </a:r>
            <a:endParaRPr lang="en-US" sz="40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2164" y="6458239"/>
            <a:ext cx="457200" cy="365125"/>
          </a:xfrm>
        </p:spPr>
        <p:txBody>
          <a:bodyPr/>
          <a:lstStyle/>
          <a:p>
            <a:fld id="{1A8A8C8F-6115-414E-8E7D-E67C64FEE95F}" type="slidenum">
              <a:rPr lang="en-US" smtClean="0">
                <a:solidFill>
                  <a:prstClr val="white">
                    <a:tint val="75000"/>
                  </a:prstClr>
                </a:solidFill>
              </a:rPr>
              <a:pPr/>
              <a:t>15</a:t>
            </a:fld>
            <a:endParaRPr lang="en-US" dirty="0">
              <a:solidFill>
                <a:prstClr val="white">
                  <a:tint val="75000"/>
                </a:prst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123963351"/>
              </p:ext>
            </p:extLst>
          </p:nvPr>
        </p:nvGraphicFramePr>
        <p:xfrm>
          <a:off x="0" y="0"/>
          <a:ext cx="9144000" cy="6858000"/>
        </p:xfrm>
        <a:graphic>
          <a:graphicData uri="http://schemas.openxmlformats.org/presentationml/2006/ole">
            <mc:AlternateContent xmlns:mc="http://schemas.openxmlformats.org/markup-compatibility/2006">
              <mc:Choice xmlns:v="urn:schemas-microsoft-com:vml" Requires="v">
                <p:oleObj spid="_x0000_s3074" name="Worksheet" r:id="rId4" imgW="7581829" imgH="7362708" progId="Excel.Sheet.12">
                  <p:embed/>
                </p:oleObj>
              </mc:Choice>
              <mc:Fallback>
                <p:oleObj name="Worksheet" r:id="rId4" imgW="7581829" imgH="7362708" progId="Excel.Sheet.12">
                  <p:embed/>
                  <p:pic>
                    <p:nvPicPr>
                      <p:cNvPr id="0" name=""/>
                      <p:cNvPicPr/>
                      <p:nvPr/>
                    </p:nvPicPr>
                    <p:blipFill>
                      <a:blip r:embed="rId5"/>
                      <a:stretch>
                        <a:fillRect/>
                      </a:stretch>
                    </p:blipFill>
                    <p:spPr>
                      <a:xfrm>
                        <a:off x="0" y="0"/>
                        <a:ext cx="9144000" cy="6858000"/>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628112561"/>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smtClean="0">
                <a:solidFill>
                  <a:prstClr val="white"/>
                </a:solidFill>
              </a:rPr>
              <a:t>Training Matrix ~ Core Curriculum</a:t>
            </a:r>
            <a:endParaRPr lang="en-US" dirty="0"/>
          </a:p>
        </p:txBody>
      </p:sp>
      <p:sp>
        <p:nvSpPr>
          <p:cNvPr id="9" name="Text Placeholder 8"/>
          <p:cNvSpPr>
            <a:spLocks noGrp="1"/>
          </p:cNvSpPr>
          <p:nvPr>
            <p:ph type="body" idx="1"/>
          </p:nvPr>
        </p:nvSpPr>
        <p:spPr>
          <a:xfrm>
            <a:off x="76200" y="1143000"/>
            <a:ext cx="8763000" cy="5486400"/>
          </a:xfrm>
        </p:spPr>
        <p:txBody>
          <a:bodyPr>
            <a:normAutofit/>
          </a:bodyPr>
          <a:lstStyle/>
          <a:p>
            <a:pPr algn="ctr"/>
            <a:endParaRPr lang="en-US" sz="4000" dirty="0" smtClean="0"/>
          </a:p>
          <a:p>
            <a:pPr algn="ctr"/>
            <a:endParaRPr lang="en-US" sz="4000" dirty="0"/>
          </a:p>
          <a:p>
            <a:pPr algn="ctr"/>
            <a:r>
              <a:rPr lang="en-US" sz="4000" dirty="0" smtClean="0"/>
              <a:t>Core Curriculum</a:t>
            </a:r>
          </a:p>
          <a:p>
            <a:pPr algn="ctr"/>
            <a:r>
              <a:rPr lang="en-US" sz="4000" dirty="0" smtClean="0"/>
              <a:t>Examples</a:t>
            </a:r>
            <a:endParaRPr lang="en-US" sz="40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2164" y="6458239"/>
            <a:ext cx="457200" cy="365125"/>
          </a:xfrm>
        </p:spPr>
        <p:txBody>
          <a:bodyPr/>
          <a:lstStyle/>
          <a:p>
            <a:fld id="{1A8A8C8F-6115-414E-8E7D-E67C64FEE95F}" type="slidenum">
              <a:rPr lang="en-US" smtClean="0">
                <a:solidFill>
                  <a:prstClr val="white">
                    <a:tint val="75000"/>
                  </a:prstClr>
                </a:solidFill>
              </a:rPr>
              <a:pPr/>
              <a:t>16</a:t>
            </a:fld>
            <a:endParaRPr lang="en-US" dirty="0">
              <a:solidFill>
                <a:prstClr val="white">
                  <a:tint val="75000"/>
                </a:prst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3061388222"/>
              </p:ext>
            </p:extLst>
          </p:nvPr>
        </p:nvGraphicFramePr>
        <p:xfrm>
          <a:off x="0" y="-1"/>
          <a:ext cx="9119319" cy="6835995"/>
        </p:xfrm>
        <a:graphic>
          <a:graphicData uri="http://schemas.openxmlformats.org/presentationml/2006/ole">
            <mc:AlternateContent xmlns:mc="http://schemas.openxmlformats.org/markup-compatibility/2006">
              <mc:Choice xmlns:v="urn:schemas-microsoft-com:vml" Requires="v">
                <p:oleObj spid="_x0000_s4098" name="Worksheet" r:id="rId4" imgW="7581829" imgH="7362708" progId="Excel.Sheet.12">
                  <p:embed/>
                </p:oleObj>
              </mc:Choice>
              <mc:Fallback>
                <p:oleObj name="Worksheet" r:id="rId4" imgW="7581829" imgH="7362708" progId="Excel.Sheet.12">
                  <p:embed/>
                  <p:pic>
                    <p:nvPicPr>
                      <p:cNvPr id="0" name=""/>
                      <p:cNvPicPr/>
                      <p:nvPr/>
                    </p:nvPicPr>
                    <p:blipFill>
                      <a:blip r:embed="rId5"/>
                      <a:stretch>
                        <a:fillRect/>
                      </a:stretch>
                    </p:blipFill>
                    <p:spPr>
                      <a:xfrm>
                        <a:off x="0" y="-1"/>
                        <a:ext cx="9119319" cy="683599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3399184776"/>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smtClean="0">
                <a:solidFill>
                  <a:prstClr val="white"/>
                </a:solidFill>
              </a:rPr>
              <a:t>Training Matrix ~ Core Curriculum</a:t>
            </a:r>
            <a:endParaRPr lang="en-US" dirty="0"/>
          </a:p>
        </p:txBody>
      </p:sp>
      <p:sp>
        <p:nvSpPr>
          <p:cNvPr id="9" name="Text Placeholder 8"/>
          <p:cNvSpPr>
            <a:spLocks noGrp="1"/>
          </p:cNvSpPr>
          <p:nvPr>
            <p:ph type="body" idx="1"/>
          </p:nvPr>
        </p:nvSpPr>
        <p:spPr>
          <a:xfrm>
            <a:off x="76200" y="1143000"/>
            <a:ext cx="8763000" cy="5486400"/>
          </a:xfrm>
        </p:spPr>
        <p:txBody>
          <a:bodyPr>
            <a:normAutofit/>
          </a:bodyPr>
          <a:lstStyle/>
          <a:p>
            <a:pPr algn="ctr"/>
            <a:endParaRPr lang="en-US" sz="4000" dirty="0" smtClean="0"/>
          </a:p>
          <a:p>
            <a:pPr algn="ctr"/>
            <a:endParaRPr lang="en-US" sz="4000" dirty="0"/>
          </a:p>
          <a:p>
            <a:pPr algn="ctr"/>
            <a:r>
              <a:rPr lang="en-US" sz="4000" dirty="0" smtClean="0"/>
              <a:t>Core Curriculum</a:t>
            </a:r>
          </a:p>
          <a:p>
            <a:pPr algn="ctr"/>
            <a:r>
              <a:rPr lang="en-US" sz="4000" dirty="0" smtClean="0"/>
              <a:t>Examples</a:t>
            </a:r>
            <a:endParaRPr lang="en-US" sz="40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2164" y="6458239"/>
            <a:ext cx="457200" cy="365125"/>
          </a:xfrm>
        </p:spPr>
        <p:txBody>
          <a:bodyPr/>
          <a:lstStyle/>
          <a:p>
            <a:fld id="{1A8A8C8F-6115-414E-8E7D-E67C64FEE95F}" type="slidenum">
              <a:rPr lang="en-US" smtClean="0">
                <a:solidFill>
                  <a:prstClr val="white">
                    <a:tint val="75000"/>
                  </a:prstClr>
                </a:solidFill>
              </a:rPr>
              <a:pPr/>
              <a:t>17</a:t>
            </a:fld>
            <a:endParaRPr lang="en-US" dirty="0">
              <a:solidFill>
                <a:prstClr val="white">
                  <a:tint val="75000"/>
                </a:prstClr>
              </a:solidFill>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17844031"/>
              </p:ext>
            </p:extLst>
          </p:nvPr>
        </p:nvGraphicFramePr>
        <p:xfrm>
          <a:off x="0" y="-1"/>
          <a:ext cx="9119319" cy="6835995"/>
        </p:xfrm>
        <a:graphic>
          <a:graphicData uri="http://schemas.openxmlformats.org/presentationml/2006/ole">
            <mc:AlternateContent xmlns:mc="http://schemas.openxmlformats.org/markup-compatibility/2006">
              <mc:Choice xmlns:v="urn:schemas-microsoft-com:vml" Requires="v">
                <p:oleObj spid="_x0000_s5122" name="Worksheet" r:id="rId4" imgW="7581829" imgH="7362708" progId="Excel.Sheet.12">
                  <p:embed/>
                </p:oleObj>
              </mc:Choice>
              <mc:Fallback>
                <p:oleObj name="Worksheet" r:id="rId4" imgW="7581829" imgH="7362708" progId="Excel.Sheet.12">
                  <p:embed/>
                  <p:pic>
                    <p:nvPicPr>
                      <p:cNvPr id="0" name=""/>
                      <p:cNvPicPr/>
                      <p:nvPr/>
                    </p:nvPicPr>
                    <p:blipFill>
                      <a:blip r:embed="rId5"/>
                      <a:stretch>
                        <a:fillRect/>
                      </a:stretch>
                    </p:blipFill>
                    <p:spPr>
                      <a:xfrm>
                        <a:off x="0" y="-1"/>
                        <a:ext cx="9119319" cy="6835995"/>
                      </a:xfrm>
                      <a:prstGeom prst="rect">
                        <a:avLst/>
                      </a:prstGeom>
                      <a:solidFill>
                        <a:schemeClr val="tx1"/>
                      </a:solidFill>
                    </p:spPr>
                  </p:pic>
                </p:oleObj>
              </mc:Fallback>
            </mc:AlternateContent>
          </a:graphicData>
        </a:graphic>
      </p:graphicFrame>
    </p:spTree>
    <p:extLst>
      <p:ext uri="{BB962C8B-B14F-4D97-AF65-F5344CB8AC3E}">
        <p14:creationId xmlns:p14="http://schemas.microsoft.com/office/powerpoint/2010/main" val="2615496013"/>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smtClean="0">
                <a:solidFill>
                  <a:prstClr val="white"/>
                </a:solidFill>
              </a:rPr>
              <a:t>Training Matrix ~ Core Curriculum</a:t>
            </a:r>
            <a:endParaRPr lang="en-US" dirty="0"/>
          </a:p>
        </p:txBody>
      </p:sp>
      <p:sp>
        <p:nvSpPr>
          <p:cNvPr id="9" name="Text Placeholder 8"/>
          <p:cNvSpPr>
            <a:spLocks noGrp="1"/>
          </p:cNvSpPr>
          <p:nvPr>
            <p:ph type="body" idx="1"/>
          </p:nvPr>
        </p:nvSpPr>
        <p:spPr>
          <a:xfrm>
            <a:off x="76200" y="1143000"/>
            <a:ext cx="8763000" cy="5486400"/>
          </a:xfrm>
        </p:spPr>
        <p:txBody>
          <a:bodyPr>
            <a:normAutofit/>
          </a:bodyPr>
          <a:lstStyle/>
          <a:p>
            <a:pPr algn="ctr"/>
            <a:endParaRPr lang="en-US" sz="4000" dirty="0" smtClean="0"/>
          </a:p>
          <a:p>
            <a:pPr algn="ctr"/>
            <a:endParaRPr lang="en-US" sz="4000" dirty="0"/>
          </a:p>
          <a:p>
            <a:pPr algn="ctr"/>
            <a:r>
              <a:rPr lang="en-US" sz="4000" dirty="0" smtClean="0"/>
              <a:t>Training Matrix</a:t>
            </a:r>
          </a:p>
          <a:p>
            <a:pPr algn="ctr"/>
            <a:r>
              <a:rPr lang="en-US" sz="4000" dirty="0" smtClean="0"/>
              <a:t>~ Core Curriculum</a:t>
            </a:r>
            <a:endParaRPr lang="en-US" sz="40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2164" y="6458239"/>
            <a:ext cx="457200" cy="365125"/>
          </a:xfrm>
        </p:spPr>
        <p:txBody>
          <a:bodyPr/>
          <a:lstStyle/>
          <a:p>
            <a:fld id="{1A8A8C8F-6115-414E-8E7D-E67C64FEE95F}" type="slidenum">
              <a:rPr lang="en-US" smtClean="0">
                <a:solidFill>
                  <a:prstClr val="white">
                    <a:tint val="75000"/>
                  </a:prstClr>
                </a:solidFill>
              </a:rPr>
              <a:pPr/>
              <a:t>2</a:t>
            </a:fld>
            <a:endParaRPr lang="en-US" dirty="0">
              <a:solidFill>
                <a:prstClr val="white">
                  <a:tint val="75000"/>
                </a:prstClr>
              </a:solidFill>
            </a:endParaRPr>
          </a:p>
        </p:txBody>
      </p:sp>
    </p:spTree>
    <p:extLst>
      <p:ext uri="{BB962C8B-B14F-4D97-AF65-F5344CB8AC3E}">
        <p14:creationId xmlns:p14="http://schemas.microsoft.com/office/powerpoint/2010/main" val="2046892443"/>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a:solidFill>
                  <a:prstClr val="white"/>
                </a:solidFill>
              </a:rPr>
              <a:t>Training Matrix ~ Core Curriculum</a:t>
            </a:r>
            <a:endParaRPr lang="en-US" dirty="0"/>
          </a:p>
        </p:txBody>
      </p:sp>
      <p:sp>
        <p:nvSpPr>
          <p:cNvPr id="9" name="Text Placeholder 8"/>
          <p:cNvSpPr>
            <a:spLocks noGrp="1"/>
          </p:cNvSpPr>
          <p:nvPr>
            <p:ph type="body" idx="1"/>
          </p:nvPr>
        </p:nvSpPr>
        <p:spPr>
          <a:xfrm>
            <a:off x="381000" y="1143000"/>
            <a:ext cx="8458200" cy="5257800"/>
          </a:xfrm>
        </p:spPr>
        <p:txBody>
          <a:bodyPr>
            <a:normAutofit/>
          </a:bodyPr>
          <a:lstStyle/>
          <a:p>
            <a:pPr algn="l"/>
            <a:r>
              <a:rPr lang="en-US" sz="2800" u="sng" dirty="0" smtClean="0"/>
              <a:t>Training Matrix Definition</a:t>
            </a:r>
            <a:r>
              <a:rPr lang="en-US" sz="2800" dirty="0" smtClean="0"/>
              <a:t>: A tool that can be used to track training and skill levels within an organization.</a:t>
            </a:r>
          </a:p>
          <a:p>
            <a:pPr algn="l"/>
            <a:endParaRPr lang="en-US" sz="1200" dirty="0"/>
          </a:p>
          <a:p>
            <a:pPr lvl="0" algn="l"/>
            <a:r>
              <a:rPr lang="en-US" sz="2800" u="sng" dirty="0" smtClean="0">
                <a:solidFill>
                  <a:prstClr val="white">
                    <a:tint val="75000"/>
                  </a:prstClr>
                </a:solidFill>
              </a:rPr>
              <a:t>Core Curriculum Definition</a:t>
            </a:r>
            <a:r>
              <a:rPr lang="en-US" sz="2800" dirty="0" smtClean="0">
                <a:solidFill>
                  <a:prstClr val="white">
                    <a:tint val="75000"/>
                  </a:prstClr>
                </a:solidFill>
              </a:rPr>
              <a:t>: set of common courses required for each specific department and/or specific departmental position.</a:t>
            </a:r>
            <a:endParaRPr lang="en-US" sz="2800" dirty="0">
              <a:solidFill>
                <a:prstClr val="white">
                  <a:tint val="75000"/>
                </a:prstClr>
              </a:solidFill>
            </a:endParaRPr>
          </a:p>
          <a:p>
            <a:pPr algn="l"/>
            <a:endParaRPr lang="en-US" sz="2800" dirty="0" smtClean="0"/>
          </a:p>
          <a:p>
            <a:pPr algn="l"/>
            <a:endParaRPr lang="en-US" sz="2800" dirty="0"/>
          </a:p>
          <a:p>
            <a:pPr algn="l"/>
            <a:endParaRPr lang="en-US" sz="28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t>Training Advisory Board </a:t>
            </a:r>
            <a:endParaRPr lang="en-US" dirty="0"/>
          </a:p>
        </p:txBody>
      </p:sp>
      <p:sp>
        <p:nvSpPr>
          <p:cNvPr id="3" name="Slide Number Placeholder 2"/>
          <p:cNvSpPr>
            <a:spLocks noGrp="1"/>
          </p:cNvSpPr>
          <p:nvPr>
            <p:ph type="sldNum" sz="quarter" idx="12"/>
          </p:nvPr>
        </p:nvSpPr>
        <p:spPr>
          <a:xfrm rot="21405562" flipH="1">
            <a:off x="8651953" y="6450803"/>
            <a:ext cx="720294" cy="365125"/>
          </a:xfrm>
        </p:spPr>
        <p:txBody>
          <a:bodyPr/>
          <a:lstStyle/>
          <a:p>
            <a:fld id="{1A8A8C8F-6115-414E-8E7D-E67C64FEE95F}" type="slidenum">
              <a:rPr lang="en-US" smtClean="0"/>
              <a:t>3</a:t>
            </a:fld>
            <a:endParaRPr lang="en-US" dirty="0"/>
          </a:p>
        </p:txBody>
      </p:sp>
    </p:spTree>
    <p:extLst>
      <p:ext uri="{BB962C8B-B14F-4D97-AF65-F5344CB8AC3E}">
        <p14:creationId xmlns:p14="http://schemas.microsoft.com/office/powerpoint/2010/main" val="1639849562"/>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a:solidFill>
                  <a:prstClr val="white"/>
                </a:solidFill>
              </a:rPr>
              <a:t>Training Matrix ~ Core Curriculum</a:t>
            </a:r>
            <a:endParaRPr lang="en-US" dirty="0"/>
          </a:p>
        </p:txBody>
      </p:sp>
      <p:sp>
        <p:nvSpPr>
          <p:cNvPr id="9" name="Text Placeholder 8"/>
          <p:cNvSpPr>
            <a:spLocks noGrp="1"/>
          </p:cNvSpPr>
          <p:nvPr>
            <p:ph type="body" idx="1"/>
          </p:nvPr>
        </p:nvSpPr>
        <p:spPr>
          <a:xfrm>
            <a:off x="381000" y="1143000"/>
            <a:ext cx="8458200" cy="5257800"/>
          </a:xfrm>
        </p:spPr>
        <p:txBody>
          <a:bodyPr>
            <a:normAutofit fontScale="92500" lnSpcReduction="10000"/>
          </a:bodyPr>
          <a:lstStyle/>
          <a:p>
            <a:pPr algn="l"/>
            <a:r>
              <a:rPr lang="en-US" sz="2800" u="sng" dirty="0" smtClean="0"/>
              <a:t>Training Matrix &amp; Core Curriculum Purpose</a:t>
            </a:r>
            <a:r>
              <a:rPr lang="en-US" sz="2800" dirty="0" smtClean="0"/>
              <a:t>: The purpose of the training matrix &amp; core curriculum is to identify necessary skills &amp; knowledge required for each position.  It can also be used as a tool in Succession Planning to identify Associates who have critical skills needed for internal promotions.</a:t>
            </a:r>
          </a:p>
          <a:p>
            <a:pPr algn="l"/>
            <a:endParaRPr lang="en-US" sz="1200" dirty="0"/>
          </a:p>
          <a:p>
            <a:pPr lvl="0" algn="l"/>
            <a:r>
              <a:rPr lang="en-US" sz="2800" u="sng" dirty="0">
                <a:solidFill>
                  <a:prstClr val="white">
                    <a:tint val="75000"/>
                  </a:prstClr>
                </a:solidFill>
              </a:rPr>
              <a:t>Training Matrix &amp; Core Curriculum </a:t>
            </a:r>
            <a:r>
              <a:rPr lang="en-US" sz="2800" u="sng" dirty="0" smtClean="0">
                <a:solidFill>
                  <a:prstClr val="white">
                    <a:tint val="75000"/>
                  </a:prstClr>
                </a:solidFill>
              </a:rPr>
              <a:t>Goal</a:t>
            </a:r>
            <a:r>
              <a:rPr lang="en-US" sz="2800" dirty="0" smtClean="0">
                <a:solidFill>
                  <a:prstClr val="white">
                    <a:tint val="75000"/>
                  </a:prstClr>
                </a:solidFill>
              </a:rPr>
              <a:t>: The goal of the training matrix &amp; core curriculum is to identify skills gaps and provide the necessary training to fill those gaps and allow Associates to become successful.  Also, provides clear path to track each Associate’s acquired skill &amp; knowledge progress. </a:t>
            </a:r>
            <a:endParaRPr lang="en-US" sz="2800" dirty="0">
              <a:solidFill>
                <a:prstClr val="white">
                  <a:tint val="75000"/>
                </a:prstClr>
              </a:solidFill>
            </a:endParaRPr>
          </a:p>
          <a:p>
            <a:pPr algn="l"/>
            <a:endParaRPr lang="en-US" sz="2800" dirty="0" smtClean="0"/>
          </a:p>
          <a:p>
            <a:pPr algn="l"/>
            <a:endParaRPr lang="en-US" sz="2800" dirty="0"/>
          </a:p>
          <a:p>
            <a:pPr algn="l"/>
            <a:endParaRPr lang="en-US" sz="28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1953" y="6450803"/>
            <a:ext cx="720294" cy="365125"/>
          </a:xfrm>
        </p:spPr>
        <p:txBody>
          <a:bodyPr/>
          <a:lstStyle/>
          <a:p>
            <a:fld id="{1A8A8C8F-6115-414E-8E7D-E67C64FEE95F}" type="slidenum">
              <a:rPr lang="en-US" smtClean="0">
                <a:solidFill>
                  <a:prstClr val="white">
                    <a:tint val="75000"/>
                  </a:prstClr>
                </a:solidFill>
              </a:rPr>
              <a:pPr/>
              <a:t>4</a:t>
            </a:fld>
            <a:endParaRPr lang="en-US" dirty="0">
              <a:solidFill>
                <a:prstClr val="white">
                  <a:tint val="75000"/>
                </a:prstClr>
              </a:solidFill>
            </a:endParaRPr>
          </a:p>
        </p:txBody>
      </p:sp>
    </p:spTree>
    <p:extLst>
      <p:ext uri="{BB962C8B-B14F-4D97-AF65-F5344CB8AC3E}">
        <p14:creationId xmlns:p14="http://schemas.microsoft.com/office/powerpoint/2010/main" val="3398652030"/>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a:solidFill>
                  <a:prstClr val="white"/>
                </a:solidFill>
              </a:rPr>
              <a:t>Training Matrix ~ Core Curriculum</a:t>
            </a:r>
            <a:endParaRPr lang="en-US" dirty="0"/>
          </a:p>
        </p:txBody>
      </p:sp>
      <p:sp>
        <p:nvSpPr>
          <p:cNvPr id="9" name="Text Placeholder 8"/>
          <p:cNvSpPr>
            <a:spLocks noGrp="1"/>
          </p:cNvSpPr>
          <p:nvPr>
            <p:ph type="body" idx="1"/>
          </p:nvPr>
        </p:nvSpPr>
        <p:spPr>
          <a:xfrm>
            <a:off x="381000" y="1143000"/>
            <a:ext cx="8458200" cy="5257800"/>
          </a:xfrm>
        </p:spPr>
        <p:txBody>
          <a:bodyPr>
            <a:normAutofit/>
          </a:bodyPr>
          <a:lstStyle/>
          <a:p>
            <a:pPr algn="l"/>
            <a:r>
              <a:rPr lang="en-US" sz="2800" u="sng" dirty="0" smtClean="0"/>
              <a:t>Training Matrix Implementation Guidelines</a:t>
            </a:r>
            <a:r>
              <a:rPr lang="en-US" sz="2800" dirty="0" smtClean="0"/>
              <a:t>:</a:t>
            </a:r>
          </a:p>
          <a:p>
            <a:pPr algn="l"/>
            <a:r>
              <a:rPr lang="en-US" dirty="0" smtClean="0"/>
              <a:t>1. List the key roles in your organization.</a:t>
            </a:r>
          </a:p>
          <a:p>
            <a:pPr algn="l"/>
            <a:r>
              <a:rPr lang="en-US" dirty="0" smtClean="0"/>
              <a:t>2. List the competencies/skills required for each position; this step is completed with the management staff of each position. </a:t>
            </a:r>
            <a:r>
              <a:rPr lang="en-US" dirty="0"/>
              <a:t> </a:t>
            </a:r>
            <a:r>
              <a:rPr lang="en-US" dirty="0" smtClean="0"/>
              <a:t>If you have many, you should cluster them.  (i.e. – leadership skills, computer, technical, 5S categorical, etc.). </a:t>
            </a:r>
          </a:p>
          <a:p>
            <a:pPr algn="l"/>
            <a:r>
              <a:rPr lang="en-US" dirty="0" smtClean="0"/>
              <a:t>3. List the names for each individual for each position.</a:t>
            </a:r>
          </a:p>
          <a:p>
            <a:pPr algn="l"/>
            <a:r>
              <a:rPr lang="en-US" dirty="0" smtClean="0"/>
              <a:t>4. Determine how you want to code the matrix to indicate skill level, training needed, training completed, etc.</a:t>
            </a:r>
          </a:p>
          <a:p>
            <a:pPr algn="l"/>
            <a:endParaRPr lang="en-US" dirty="0" smtClean="0"/>
          </a:p>
          <a:p>
            <a:pPr algn="l"/>
            <a:endParaRPr lang="en-US" sz="2800" dirty="0" smtClean="0"/>
          </a:p>
          <a:p>
            <a:pPr algn="l"/>
            <a:endParaRPr lang="en-US" sz="2800" dirty="0"/>
          </a:p>
          <a:p>
            <a:pPr algn="l"/>
            <a:endParaRPr lang="en-US" sz="28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1953" y="6450803"/>
            <a:ext cx="720294" cy="365125"/>
          </a:xfrm>
        </p:spPr>
        <p:txBody>
          <a:bodyPr/>
          <a:lstStyle/>
          <a:p>
            <a:fld id="{1A8A8C8F-6115-414E-8E7D-E67C64FEE95F}" type="slidenum">
              <a:rPr lang="en-US" smtClean="0">
                <a:solidFill>
                  <a:prstClr val="white">
                    <a:tint val="75000"/>
                  </a:prstClr>
                </a:solidFill>
              </a:rPr>
              <a:pPr/>
              <a:t>5</a:t>
            </a:fld>
            <a:endParaRPr lang="en-US" dirty="0">
              <a:solidFill>
                <a:prstClr val="white">
                  <a:tint val="75000"/>
                </a:prstClr>
              </a:solidFill>
            </a:endParaRPr>
          </a:p>
        </p:txBody>
      </p:sp>
    </p:spTree>
    <p:extLst>
      <p:ext uri="{BB962C8B-B14F-4D97-AF65-F5344CB8AC3E}">
        <p14:creationId xmlns:p14="http://schemas.microsoft.com/office/powerpoint/2010/main" val="232612368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a:solidFill>
                  <a:prstClr val="white"/>
                </a:solidFill>
              </a:rPr>
              <a:t>Training Matrix ~ Core Curriculum</a:t>
            </a:r>
            <a:endParaRPr lang="en-US" dirty="0"/>
          </a:p>
        </p:txBody>
      </p:sp>
      <p:sp>
        <p:nvSpPr>
          <p:cNvPr id="9" name="Text Placeholder 8"/>
          <p:cNvSpPr>
            <a:spLocks noGrp="1"/>
          </p:cNvSpPr>
          <p:nvPr>
            <p:ph type="body" idx="1"/>
          </p:nvPr>
        </p:nvSpPr>
        <p:spPr>
          <a:xfrm>
            <a:off x="381000" y="1143000"/>
            <a:ext cx="8458200" cy="5257800"/>
          </a:xfrm>
        </p:spPr>
        <p:txBody>
          <a:bodyPr>
            <a:normAutofit lnSpcReduction="10000"/>
          </a:bodyPr>
          <a:lstStyle/>
          <a:p>
            <a:pPr algn="l"/>
            <a:r>
              <a:rPr lang="en-US" sz="2800" u="sng" dirty="0" smtClean="0"/>
              <a:t>Training Matrix Implementation Guidelines (cont.)</a:t>
            </a:r>
            <a:r>
              <a:rPr lang="en-US" sz="2800" dirty="0" smtClean="0"/>
              <a:t>:</a:t>
            </a:r>
          </a:p>
          <a:p>
            <a:pPr algn="l"/>
            <a:r>
              <a:rPr lang="en-US" dirty="0" smtClean="0"/>
              <a:t>5. Fill out matrix for each person, using your coding system to indicate current skills and any skill gaps.  In order to complete the matrix, you will want to determine the Associate’s current skill level.  This can be completed employing one or more of the following methods:</a:t>
            </a:r>
          </a:p>
          <a:p>
            <a:pPr marL="342900" indent="-342900" algn="l">
              <a:buFont typeface="Arial" panose="020B0604020202020204" pitchFamily="34" charset="0"/>
              <a:buChar char="•"/>
            </a:pPr>
            <a:r>
              <a:rPr lang="en-US" dirty="0" smtClean="0"/>
              <a:t>Supervisor/Manager assess each Associate’s skill level.</a:t>
            </a:r>
          </a:p>
          <a:p>
            <a:pPr marL="342900" indent="-342900" algn="l">
              <a:buFont typeface="Arial" panose="020B0604020202020204" pitchFamily="34" charset="0"/>
              <a:buChar char="•"/>
            </a:pPr>
            <a:r>
              <a:rPr lang="en-US" dirty="0" smtClean="0"/>
              <a:t>Associates complete self skill level assessment questionnaire.</a:t>
            </a:r>
          </a:p>
          <a:p>
            <a:pPr marL="342900" indent="-342900" algn="l">
              <a:buFont typeface="Arial" panose="020B0604020202020204" pitchFamily="34" charset="0"/>
              <a:buChar char="•"/>
            </a:pPr>
            <a:r>
              <a:rPr lang="en-US" dirty="0" smtClean="0"/>
              <a:t> Associate completes one or more skill level assessment test.</a:t>
            </a:r>
          </a:p>
          <a:p>
            <a:pPr algn="l"/>
            <a:endParaRPr lang="en-US" dirty="0" smtClean="0"/>
          </a:p>
          <a:p>
            <a:pPr algn="l"/>
            <a:endParaRPr lang="en-US" sz="2800" dirty="0" smtClean="0"/>
          </a:p>
          <a:p>
            <a:pPr algn="l"/>
            <a:endParaRPr lang="en-US" sz="2800" dirty="0"/>
          </a:p>
          <a:p>
            <a:pPr algn="l"/>
            <a:endParaRPr lang="en-US" sz="28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1953" y="6450803"/>
            <a:ext cx="720294" cy="365125"/>
          </a:xfrm>
        </p:spPr>
        <p:txBody>
          <a:bodyPr/>
          <a:lstStyle/>
          <a:p>
            <a:fld id="{1A8A8C8F-6115-414E-8E7D-E67C64FEE95F}" type="slidenum">
              <a:rPr lang="en-US" smtClean="0">
                <a:solidFill>
                  <a:prstClr val="white">
                    <a:tint val="75000"/>
                  </a:prstClr>
                </a:solidFill>
              </a:rPr>
              <a:pPr/>
              <a:t>6</a:t>
            </a:fld>
            <a:endParaRPr lang="en-US" dirty="0">
              <a:solidFill>
                <a:prstClr val="white">
                  <a:tint val="75000"/>
                </a:prstClr>
              </a:solidFill>
            </a:endParaRPr>
          </a:p>
        </p:txBody>
      </p:sp>
    </p:spTree>
    <p:extLst>
      <p:ext uri="{BB962C8B-B14F-4D97-AF65-F5344CB8AC3E}">
        <p14:creationId xmlns:p14="http://schemas.microsoft.com/office/powerpoint/2010/main" val="4532413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a:solidFill>
                  <a:prstClr val="white"/>
                </a:solidFill>
              </a:rPr>
              <a:t>Training Matrix ~ Core Curriculum</a:t>
            </a:r>
            <a:endParaRPr lang="en-US" dirty="0"/>
          </a:p>
        </p:txBody>
      </p:sp>
      <p:sp>
        <p:nvSpPr>
          <p:cNvPr id="9" name="Text Placeholder 8"/>
          <p:cNvSpPr>
            <a:spLocks noGrp="1"/>
          </p:cNvSpPr>
          <p:nvPr>
            <p:ph type="body" idx="1"/>
          </p:nvPr>
        </p:nvSpPr>
        <p:spPr>
          <a:xfrm>
            <a:off x="381000" y="1143000"/>
            <a:ext cx="8458200" cy="5257800"/>
          </a:xfrm>
        </p:spPr>
        <p:txBody>
          <a:bodyPr>
            <a:normAutofit/>
          </a:bodyPr>
          <a:lstStyle/>
          <a:p>
            <a:pPr algn="l"/>
            <a:r>
              <a:rPr lang="en-US" sz="2800" u="sng" dirty="0" smtClean="0"/>
              <a:t>Training Matrix Implementation Guidelines (cont.)</a:t>
            </a:r>
            <a:r>
              <a:rPr lang="en-US" sz="2800" dirty="0" smtClean="0"/>
              <a:t>:</a:t>
            </a:r>
          </a:p>
          <a:p>
            <a:pPr algn="l"/>
            <a:r>
              <a:rPr lang="en-US" dirty="0" smtClean="0"/>
              <a:t>6. Look for patterns, opportunities and areas of need.</a:t>
            </a:r>
          </a:p>
          <a:p>
            <a:pPr algn="l"/>
            <a:r>
              <a:rPr lang="en-US" dirty="0" smtClean="0"/>
              <a:t>7. Use your training matrix to assign Associates to different classes in order to meet those needs.  Your starting point should be on skills that are considered most important based on what you learned from your Performance Analysis.</a:t>
            </a:r>
          </a:p>
          <a:p>
            <a:pPr algn="l"/>
            <a:r>
              <a:rPr lang="en-US" dirty="0" smtClean="0"/>
              <a:t> </a:t>
            </a:r>
          </a:p>
          <a:p>
            <a:pPr algn="l"/>
            <a:endParaRPr lang="en-US" dirty="0" smtClean="0"/>
          </a:p>
          <a:p>
            <a:pPr algn="l"/>
            <a:endParaRPr lang="en-US" sz="2800" dirty="0" smtClean="0"/>
          </a:p>
          <a:p>
            <a:pPr algn="l"/>
            <a:endParaRPr lang="en-US" sz="2800" dirty="0"/>
          </a:p>
          <a:p>
            <a:pPr algn="l"/>
            <a:endParaRPr lang="en-US" sz="28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1953" y="6450803"/>
            <a:ext cx="720294" cy="365125"/>
          </a:xfrm>
        </p:spPr>
        <p:txBody>
          <a:bodyPr/>
          <a:lstStyle/>
          <a:p>
            <a:fld id="{1A8A8C8F-6115-414E-8E7D-E67C64FEE95F}" type="slidenum">
              <a:rPr lang="en-US" smtClean="0">
                <a:solidFill>
                  <a:prstClr val="white">
                    <a:tint val="75000"/>
                  </a:prstClr>
                </a:solidFill>
              </a:rPr>
              <a:pPr/>
              <a:t>7</a:t>
            </a:fld>
            <a:endParaRPr lang="en-US" dirty="0">
              <a:solidFill>
                <a:prstClr val="white">
                  <a:tint val="75000"/>
                </a:prstClr>
              </a:solidFill>
            </a:endParaRPr>
          </a:p>
        </p:txBody>
      </p:sp>
    </p:spTree>
    <p:extLst>
      <p:ext uri="{BB962C8B-B14F-4D97-AF65-F5344CB8AC3E}">
        <p14:creationId xmlns:p14="http://schemas.microsoft.com/office/powerpoint/2010/main" val="101611707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smtClean="0">
                <a:solidFill>
                  <a:prstClr val="white"/>
                </a:solidFill>
              </a:rPr>
              <a:t>Training Matrix ~ Core Curriculum</a:t>
            </a:r>
            <a:endParaRPr lang="en-US" dirty="0"/>
          </a:p>
        </p:txBody>
      </p:sp>
      <p:sp>
        <p:nvSpPr>
          <p:cNvPr id="9" name="Text Placeholder 8"/>
          <p:cNvSpPr>
            <a:spLocks noGrp="1"/>
          </p:cNvSpPr>
          <p:nvPr>
            <p:ph type="body" idx="1"/>
          </p:nvPr>
        </p:nvSpPr>
        <p:spPr>
          <a:xfrm>
            <a:off x="76200" y="1143000"/>
            <a:ext cx="8763000" cy="5486400"/>
          </a:xfrm>
        </p:spPr>
        <p:txBody>
          <a:bodyPr>
            <a:normAutofit/>
          </a:bodyPr>
          <a:lstStyle/>
          <a:p>
            <a:pPr algn="ctr"/>
            <a:endParaRPr lang="en-US" sz="4000" dirty="0" smtClean="0"/>
          </a:p>
          <a:p>
            <a:pPr algn="ctr"/>
            <a:endParaRPr lang="en-US" sz="4000" dirty="0"/>
          </a:p>
          <a:p>
            <a:pPr algn="ctr"/>
            <a:r>
              <a:rPr lang="en-US" sz="4000" dirty="0" smtClean="0"/>
              <a:t>Training Matrix</a:t>
            </a:r>
          </a:p>
          <a:p>
            <a:pPr algn="ctr"/>
            <a:r>
              <a:rPr lang="en-US" sz="4000" dirty="0" smtClean="0"/>
              <a:t>Examples</a:t>
            </a:r>
            <a:endParaRPr lang="en-US" sz="40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2164" y="6458239"/>
            <a:ext cx="457200" cy="365125"/>
          </a:xfrm>
        </p:spPr>
        <p:txBody>
          <a:bodyPr/>
          <a:lstStyle/>
          <a:p>
            <a:fld id="{1A8A8C8F-6115-414E-8E7D-E67C64FEE95F}" type="slidenum">
              <a:rPr lang="en-US" smtClean="0">
                <a:solidFill>
                  <a:prstClr val="white">
                    <a:tint val="75000"/>
                  </a:prstClr>
                </a:solidFill>
              </a:rPr>
              <a:pPr/>
              <a:t>8</a:t>
            </a:fld>
            <a:endParaRPr lang="en-US" dirty="0">
              <a:solidFill>
                <a:prstClr val="white">
                  <a:tint val="75000"/>
                </a:prstClr>
              </a:solidFill>
            </a:endParaRPr>
          </a:p>
        </p:txBody>
      </p:sp>
    </p:spTree>
    <p:extLst>
      <p:ext uri="{BB962C8B-B14F-4D97-AF65-F5344CB8AC3E}">
        <p14:creationId xmlns:p14="http://schemas.microsoft.com/office/powerpoint/2010/main" val="116670742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381000" y="152400"/>
            <a:ext cx="8534400" cy="762000"/>
          </a:xfrm>
        </p:spPr>
        <p:txBody>
          <a:bodyPr/>
          <a:lstStyle/>
          <a:p>
            <a:pPr algn="ctr"/>
            <a:r>
              <a:rPr lang="en-US" dirty="0">
                <a:solidFill>
                  <a:prstClr val="white"/>
                </a:solidFill>
              </a:rPr>
              <a:t>Honda’s Training Road Map</a:t>
            </a:r>
            <a:br>
              <a:rPr lang="en-US" dirty="0">
                <a:solidFill>
                  <a:prstClr val="white"/>
                </a:solidFill>
              </a:rPr>
            </a:br>
            <a:r>
              <a:rPr lang="en-US" sz="1800" dirty="0" smtClean="0">
                <a:solidFill>
                  <a:prstClr val="white"/>
                </a:solidFill>
              </a:rPr>
              <a:t>Training Matrix ~ Core Curriculum</a:t>
            </a:r>
            <a:endParaRPr lang="en-US" dirty="0"/>
          </a:p>
        </p:txBody>
      </p:sp>
      <p:sp>
        <p:nvSpPr>
          <p:cNvPr id="9" name="Text Placeholder 8"/>
          <p:cNvSpPr>
            <a:spLocks noGrp="1"/>
          </p:cNvSpPr>
          <p:nvPr>
            <p:ph type="body" idx="1"/>
          </p:nvPr>
        </p:nvSpPr>
        <p:spPr>
          <a:xfrm>
            <a:off x="76200" y="1143000"/>
            <a:ext cx="8763000" cy="5486400"/>
          </a:xfrm>
        </p:spPr>
        <p:txBody>
          <a:bodyPr>
            <a:normAutofit/>
          </a:bodyPr>
          <a:lstStyle/>
          <a:p>
            <a:pPr algn="ctr"/>
            <a:endParaRPr lang="en-US" sz="4000" dirty="0" smtClean="0"/>
          </a:p>
          <a:p>
            <a:pPr algn="ctr"/>
            <a:endParaRPr lang="en-US" sz="4000" dirty="0"/>
          </a:p>
          <a:p>
            <a:pPr algn="ctr"/>
            <a:r>
              <a:rPr lang="en-US" sz="4000" dirty="0" smtClean="0"/>
              <a:t>Training Matrix</a:t>
            </a:r>
          </a:p>
          <a:p>
            <a:pPr algn="ctr"/>
            <a:r>
              <a:rPr lang="en-US" sz="4000" dirty="0" smtClean="0"/>
              <a:t>~ Core Curriculum</a:t>
            </a:r>
          </a:p>
          <a:p>
            <a:pPr algn="ctr"/>
            <a:r>
              <a:rPr lang="en-US" sz="4000" dirty="0" smtClean="0"/>
              <a:t>Examples</a:t>
            </a:r>
            <a:endParaRPr lang="en-US" sz="4000" dirty="0"/>
          </a:p>
        </p:txBody>
      </p:sp>
      <p:sp>
        <p:nvSpPr>
          <p:cNvPr id="2" name="Footer Placeholder 1"/>
          <p:cNvSpPr>
            <a:spLocks noGrp="1"/>
          </p:cNvSpPr>
          <p:nvPr>
            <p:ph type="ftr" sz="quarter" idx="11"/>
          </p:nvPr>
        </p:nvSpPr>
        <p:spPr>
          <a:xfrm>
            <a:off x="6400800" y="6492875"/>
            <a:ext cx="2362200" cy="365125"/>
          </a:xfrm>
        </p:spPr>
        <p:txBody>
          <a:bodyPr/>
          <a:lstStyle/>
          <a:p>
            <a:r>
              <a:rPr lang="en-US" smtClean="0">
                <a:solidFill>
                  <a:prstClr val="white">
                    <a:tint val="75000"/>
                  </a:prstClr>
                </a:solidFill>
              </a:rPr>
              <a:t>Training Advisory Board </a:t>
            </a:r>
            <a:endParaRPr lang="en-US" dirty="0">
              <a:solidFill>
                <a:prstClr val="white">
                  <a:tint val="75000"/>
                </a:prstClr>
              </a:solidFill>
            </a:endParaRPr>
          </a:p>
        </p:txBody>
      </p:sp>
      <p:sp>
        <p:nvSpPr>
          <p:cNvPr id="3" name="Slide Number Placeholder 2"/>
          <p:cNvSpPr>
            <a:spLocks noGrp="1"/>
          </p:cNvSpPr>
          <p:nvPr>
            <p:ph type="sldNum" sz="quarter" idx="12"/>
          </p:nvPr>
        </p:nvSpPr>
        <p:spPr>
          <a:xfrm rot="21405562" flipH="1">
            <a:off x="8652014" y="6452953"/>
            <a:ext cx="644216" cy="365125"/>
          </a:xfrm>
        </p:spPr>
        <p:txBody>
          <a:bodyPr/>
          <a:lstStyle/>
          <a:p>
            <a:fld id="{1A8A8C8F-6115-414E-8E7D-E67C64FEE95F}" type="slidenum">
              <a:rPr lang="en-US" smtClean="0">
                <a:solidFill>
                  <a:prstClr val="white">
                    <a:tint val="75000"/>
                  </a:prstClr>
                </a:solidFill>
              </a:rPr>
              <a:pPr/>
              <a:t>9</a:t>
            </a:fld>
            <a:endParaRPr lang="en-US" dirty="0">
              <a:solidFill>
                <a:prstClr val="white">
                  <a:tint val="75000"/>
                </a:prstClr>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295400"/>
            <a:ext cx="9143999" cy="4648200"/>
          </a:xfrm>
          <a:prstGeom prst="rect">
            <a:avLst/>
          </a:prstGeom>
          <a:solidFill>
            <a:schemeClr val="tx1"/>
          </a:solidFill>
          <a:ln>
            <a:noFill/>
          </a:ln>
          <a:effectLst/>
        </p:spPr>
      </p:pic>
    </p:spTree>
    <p:extLst>
      <p:ext uri="{BB962C8B-B14F-4D97-AF65-F5344CB8AC3E}">
        <p14:creationId xmlns:p14="http://schemas.microsoft.com/office/powerpoint/2010/main" val="3426632397"/>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Kilter">
  <a:themeElements>
    <a:clrScheme name="Kilter">
      <a:dk1>
        <a:sysClr val="windowText" lastClr="000000"/>
      </a:dk1>
      <a:lt1>
        <a:sysClr val="window" lastClr="FFFFFF"/>
      </a:lt1>
      <a:dk2>
        <a:srgbClr val="318FC5"/>
      </a:dk2>
      <a:lt2>
        <a:srgbClr val="AEE8FB"/>
      </a:lt2>
      <a:accent1>
        <a:srgbClr val="76C5EF"/>
      </a:accent1>
      <a:accent2>
        <a:srgbClr val="FEA022"/>
      </a:accent2>
      <a:accent3>
        <a:srgbClr val="FF6700"/>
      </a:accent3>
      <a:accent4>
        <a:srgbClr val="70A525"/>
      </a:accent4>
      <a:accent5>
        <a:srgbClr val="A5D848"/>
      </a:accent5>
      <a:accent6>
        <a:srgbClr val="20768C"/>
      </a:accent6>
      <a:hlink>
        <a:srgbClr val="7AB6E8"/>
      </a:hlink>
      <a:folHlink>
        <a:srgbClr val="83B0D3"/>
      </a:folHlink>
    </a:clrScheme>
    <a:fontScheme name="Kilter">
      <a:maj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Rockwell"/>
        <a:ea typeface=""/>
        <a:cs typeface=""/>
        <a:font script="Grek" typeface="Cambria"/>
        <a:font script="Cyrl" typeface="Cambria"/>
        <a:font script="Jpan" typeface="HGS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ilter">
      <a:fillStyleLst>
        <a:solidFill>
          <a:schemeClr val="phClr"/>
        </a:solidFill>
        <a:gradFill rotWithShape="1">
          <a:gsLst>
            <a:gs pos="0">
              <a:schemeClr val="phClr">
                <a:tint val="14000"/>
                <a:satMod val="180000"/>
                <a:lumMod val="100000"/>
              </a:schemeClr>
            </a:gs>
            <a:gs pos="42000">
              <a:schemeClr val="phClr">
                <a:tint val="40000"/>
                <a:satMod val="160000"/>
                <a:lumMod val="94000"/>
              </a:schemeClr>
            </a:gs>
            <a:gs pos="100000">
              <a:schemeClr val="phClr">
                <a:tint val="94000"/>
                <a:satMod val="140000"/>
              </a:schemeClr>
            </a:gs>
          </a:gsLst>
          <a:lin ang="5160000" scaled="1"/>
        </a:gradFill>
        <a:gradFill rotWithShape="1">
          <a:gsLst>
            <a:gs pos="38000">
              <a:schemeClr val="phClr">
                <a:satMod val="120000"/>
              </a:schemeClr>
            </a:gs>
            <a:gs pos="100000">
              <a:schemeClr val="phClr">
                <a:shade val="60000"/>
                <a:satMod val="180000"/>
                <a:lumMod val="70000"/>
              </a:schemeClr>
            </a:gs>
          </a:gsLst>
          <a:lin ang="4680000" scaled="0"/>
        </a:gradFill>
      </a:fillStyleLst>
      <a:lnStyleLst>
        <a:ln w="12700" cap="flat" cmpd="sng" algn="ctr">
          <a:solidFill>
            <a:schemeClr val="phClr">
              <a:shade val="50000"/>
            </a:schemeClr>
          </a:solidFill>
          <a:prstDash val="solid"/>
        </a:ln>
        <a:ln w="25400" cap="flat" cmpd="sng" algn="ctr">
          <a:solidFill>
            <a:schemeClr val="phClr">
              <a:shade val="75000"/>
              <a:lumMod val="90000"/>
            </a:schemeClr>
          </a:solidFill>
          <a:prstDash val="solid"/>
        </a:ln>
        <a:ln w="38100" cap="flat" cmpd="sng" algn="ctr">
          <a:solidFill>
            <a:schemeClr val="phClr"/>
          </a:solidFill>
          <a:prstDash val="solid"/>
        </a:ln>
      </a:lnStyleLst>
      <a:effectStyleLst>
        <a:effectStyle>
          <a:effectLst>
            <a:outerShdw blurRad="63500" dist="12700" dir="5400000" sx="102000" sy="102000" rotWithShape="0">
              <a:srgbClr val="000000">
                <a:alpha val="20000"/>
              </a:srgbClr>
            </a:outerShdw>
          </a:effectLst>
        </a:effectStyle>
        <a:effectStyle>
          <a:effectLst>
            <a:outerShdw blurRad="76200" dist="25400" dir="5400000" rotWithShape="0">
              <a:srgbClr val="000000">
                <a:alpha val="50000"/>
              </a:srgbClr>
            </a:outerShdw>
          </a:effectLst>
          <a:scene3d>
            <a:camera prst="orthographicFront">
              <a:rot lat="0" lon="0" rev="0"/>
            </a:camera>
            <a:lightRig rig="glow" dir="tl">
              <a:rot lat="0" lon="0" rev="19800000"/>
            </a:lightRig>
          </a:scene3d>
          <a:sp3d prstMaterial="metal">
            <a:bevelT w="152400" h="63500" prst="softRound"/>
          </a:sp3d>
        </a:effectStyle>
        <a:effectStyle>
          <a:effectLst>
            <a:outerShdw blurRad="107950" dist="12700" dir="5040000" rotWithShape="0">
              <a:srgbClr val="000000">
                <a:alpha val="54000"/>
              </a:srgbClr>
            </a:outerShdw>
          </a:effectLst>
          <a:scene3d>
            <a:camera prst="orthographicFront">
              <a:rot lat="0" lon="0" rev="0"/>
            </a:camera>
            <a:lightRig rig="threePt" dir="tl">
              <a:rot lat="0" lon="0" rev="19800000"/>
            </a:lightRig>
          </a:scene3d>
          <a:sp3d prstMaterial="plastic">
            <a:bevelT h="63500" prst="softRound"/>
          </a:sp3d>
        </a:effectStyle>
      </a:effectStyleLst>
      <a:bgFillStyleLst>
        <a:solidFill>
          <a:schemeClr val="phClr"/>
        </a:solidFill>
        <a:gradFill rotWithShape="1">
          <a:gsLst>
            <a:gs pos="0">
              <a:schemeClr val="phClr">
                <a:tint val="95000"/>
                <a:satMod val="140000"/>
                <a:lumMod val="120000"/>
              </a:schemeClr>
            </a:gs>
            <a:gs pos="100000">
              <a:schemeClr val="phClr">
                <a:tint val="95000"/>
                <a:shade val="70000"/>
                <a:satMod val="180000"/>
                <a:lumMod val="82000"/>
              </a:schemeClr>
            </a:gs>
          </a:gsLst>
          <a:path path="circle">
            <a:fillToRect l="25000" t="25000" r="25000" b="25000"/>
          </a:path>
        </a:gradFill>
        <a:gradFill rotWithShape="1">
          <a:gsLst>
            <a:gs pos="0">
              <a:schemeClr val="phClr">
                <a:tint val="94000"/>
                <a:satMod val="140000"/>
                <a:lumMod val="120000"/>
              </a:schemeClr>
            </a:gs>
            <a:gs pos="100000">
              <a:schemeClr val="phClr">
                <a:tint val="97000"/>
                <a:shade val="70000"/>
                <a:satMod val="190000"/>
                <a:lumMod val="72000"/>
              </a:schemeClr>
            </a:gs>
          </a:gsLst>
          <a:path path="circle">
            <a:fillToRect l="50000" t="50000" r="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Kilter</Template>
  <TotalTime>556</TotalTime>
  <Words>650</Words>
  <Application>Microsoft Office PowerPoint</Application>
  <PresentationFormat>On-screen Show (4:3)</PresentationFormat>
  <Paragraphs>139</Paragraphs>
  <Slides>17</Slides>
  <Notes>10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3" baseType="lpstr">
      <vt:lpstr>Arial</vt:lpstr>
      <vt:lpstr>Calibri</vt:lpstr>
      <vt:lpstr>Rockwell</vt:lpstr>
      <vt:lpstr>Wingdings</vt:lpstr>
      <vt:lpstr>Kilter</vt:lpstr>
      <vt:lpstr>Microsoft Excel Worksheet</vt:lpstr>
      <vt:lpstr>Honda’s  Training Road Map</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lpstr>Honda’s Training Road Map Training Matrix ~ Core Curriculum</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Honda’s  Training Road Map</dc:title>
  <dc:creator>Jeff Mills</dc:creator>
  <cp:lastModifiedBy>Jeff Mills</cp:lastModifiedBy>
  <cp:revision>52</cp:revision>
  <dcterms:created xsi:type="dcterms:W3CDTF">2015-04-20T17:50:35Z</dcterms:created>
  <dcterms:modified xsi:type="dcterms:W3CDTF">2017-12-29T15:00:56Z</dcterms:modified>
</cp:coreProperties>
</file>